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Lst>
  <p:sldSz cy="3981450" cx="7620000"/>
  <p:notesSz cx="6858000" cy="9144000"/>
  <p:embeddedFontLst>
    <p:embeddedFont>
      <p:font typeface="Open Sans"/>
      <p:regular r:id="rId70"/>
      <p:bold r:id="rId71"/>
      <p:italic r:id="rId72"/>
      <p:boldItalic r:id="rId7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254">
          <p15:clr>
            <a:srgbClr val="A4A3A4"/>
          </p15:clr>
        </p15:guide>
        <p15:guide id="2" pos="2400">
          <p15:clr>
            <a:srgbClr val="A4A3A4"/>
          </p15:clr>
        </p15:guide>
      </p15:sldGuideLst>
    </p:ext>
    <p:ext uri="GoogleSlidesCustomDataVersion2">
      <go:slidesCustomData xmlns:go="http://customooxmlschemas.google.com/" r:id="rId74" roundtripDataSignature="AMtx7miTGVjMZX23R0j75cMPGnfZDDWrU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254" orient="horz"/>
        <p:guide pos="240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font" Target="fonts/OpenSans-boldItalic.fntdata"/><Relationship Id="rId72" Type="http://schemas.openxmlformats.org/officeDocument/2006/relationships/font" Target="fonts/OpenSans-italic.fntdata"/><Relationship Id="rId31" Type="http://schemas.openxmlformats.org/officeDocument/2006/relationships/slide" Target="slides/slide26.xml"/><Relationship Id="rId30" Type="http://schemas.openxmlformats.org/officeDocument/2006/relationships/slide" Target="slides/slide25.xml"/><Relationship Id="rId74" Type="http://customschemas.google.com/relationships/presentationmetadata" Target="metadata"/><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71" Type="http://schemas.openxmlformats.org/officeDocument/2006/relationships/font" Target="fonts/OpenSans-bold.fntdata"/><Relationship Id="rId70" Type="http://schemas.openxmlformats.org/officeDocument/2006/relationships/font" Target="fonts/OpenSans-regular.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f89bd3b56d_3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f89bd3b56d_3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 name="Google Shape;161;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ee256591df_0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gee256591df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ee256591df_0_1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gee256591df_0_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ee256591df_0_2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gee256591df_0_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ee256591df_0_3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Google Shape;218;gee256591df_0_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ee256591df_0_5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9" name="Google Shape;229;gee256591df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edaf2065a5_1_5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gedaf2065a5_1_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edaf2065a5_1_6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1" name="Google Shape;251;gedaf2065a5_1_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edaf2065a5_1_7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gedaf2065a5_1_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edaf2065a5_1_8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3" name="Google Shape;273;gedaf2065a5_1_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edaf2065a5_1_9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4" name="Google Shape;284;gedaf2065a5_1_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edaf2065a5_1_10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gedaf2065a5_1_10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edaf2065a5_1_11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6" name="Google Shape;306;gedaf2065a5_1_1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112018a5442_1_0:notes"/>
          <p:cNvSpPr/>
          <p:nvPr>
            <p:ph idx="2" type="sldImg"/>
          </p:nvPr>
        </p:nvSpPr>
        <p:spPr>
          <a:xfrm>
            <a:off x="147638"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7" name="Google Shape;317;g112018a5442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ee256591df_0_6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8" name="Google Shape;328;gee256591df_0_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gee2322c6bf_0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9" name="Google Shape;339;gee2322c6bf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ee2322c6bf_0_1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0" name="Google Shape;350;gee2322c6bf_0_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gee2322c6bf_0_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1" name="Google Shape;361;gee2322c6bf_0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f3250da317_1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gf3250da317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ee2322c6bf_0_3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2" name="Google Shape;372;gee2322c6bf_0_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gedaf2065a5_1_1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3" name="Google Shape;383;gedaf2065a5_1_1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gedaf2065a5_1_19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4" name="Google Shape;394;gedaf2065a5_1_1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gedaf2065a5_1_14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5" name="Google Shape;405;gedaf2065a5_1_1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edaf2065a5_1_15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6" name="Google Shape;416;gedaf2065a5_1_1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gedaf2065a5_1_16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7" name="Google Shape;427;gedaf2065a5_1_1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 name="Shape 436"/>
        <p:cNvGrpSpPr/>
        <p:nvPr/>
      </p:nvGrpSpPr>
      <p:grpSpPr>
        <a:xfrm>
          <a:off x="0" y="0"/>
          <a:ext cx="0" cy="0"/>
          <a:chOff x="0" y="0"/>
          <a:chExt cx="0" cy="0"/>
        </a:xfrm>
      </p:grpSpPr>
      <p:sp>
        <p:nvSpPr>
          <p:cNvPr id="437" name="Google Shape;437;gedaf2065a5_1_17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8" name="Google Shape;438;gedaf2065a5_1_1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gedaf2065a5_1_18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9" name="Google Shape;449;gedaf2065a5_1_1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gee2322c6bf_0_4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0" name="Google Shape;460;gee2322c6bf_0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gee2322c6bf_0_5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1" name="Google Shape;471;gee2322c6bf_0_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 name="Shape 480"/>
        <p:cNvGrpSpPr/>
        <p:nvPr/>
      </p:nvGrpSpPr>
      <p:grpSpPr>
        <a:xfrm>
          <a:off x="0" y="0"/>
          <a:ext cx="0" cy="0"/>
          <a:chOff x="0" y="0"/>
          <a:chExt cx="0" cy="0"/>
        </a:xfrm>
      </p:grpSpPr>
      <p:sp>
        <p:nvSpPr>
          <p:cNvPr id="481" name="Google Shape;481;gee2322c6bf_0_6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2" name="Google Shape;482;gee2322c6bf_0_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1" name="Shape 491"/>
        <p:cNvGrpSpPr/>
        <p:nvPr/>
      </p:nvGrpSpPr>
      <p:grpSpPr>
        <a:xfrm>
          <a:off x="0" y="0"/>
          <a:ext cx="0" cy="0"/>
          <a:chOff x="0" y="0"/>
          <a:chExt cx="0" cy="0"/>
        </a:xfrm>
      </p:grpSpPr>
      <p:sp>
        <p:nvSpPr>
          <p:cNvPr id="492" name="Google Shape;492;gee2322c6bf_0_7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3" name="Google Shape;493;gee2322c6bf_0_7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 name="Shape 502"/>
        <p:cNvGrpSpPr/>
        <p:nvPr/>
      </p:nvGrpSpPr>
      <p:grpSpPr>
        <a:xfrm>
          <a:off x="0" y="0"/>
          <a:ext cx="0" cy="0"/>
          <a:chOff x="0" y="0"/>
          <a:chExt cx="0" cy="0"/>
        </a:xfrm>
      </p:grpSpPr>
      <p:sp>
        <p:nvSpPr>
          <p:cNvPr id="503" name="Google Shape;503;gee2322c6bf_0_8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4" name="Google Shape;504;gee2322c6bf_0_8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3" name="Shape 513"/>
        <p:cNvGrpSpPr/>
        <p:nvPr/>
      </p:nvGrpSpPr>
      <p:grpSpPr>
        <a:xfrm>
          <a:off x="0" y="0"/>
          <a:ext cx="0" cy="0"/>
          <a:chOff x="0" y="0"/>
          <a:chExt cx="0" cy="0"/>
        </a:xfrm>
      </p:grpSpPr>
      <p:sp>
        <p:nvSpPr>
          <p:cNvPr id="514" name="Google Shape;514;gedaf2065a5_1_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5" name="Google Shape;515;gedaf2065a5_1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 name="Shape 524"/>
        <p:cNvGrpSpPr/>
        <p:nvPr/>
      </p:nvGrpSpPr>
      <p:grpSpPr>
        <a:xfrm>
          <a:off x="0" y="0"/>
          <a:ext cx="0" cy="0"/>
          <a:chOff x="0" y="0"/>
          <a:chExt cx="0" cy="0"/>
        </a:xfrm>
      </p:grpSpPr>
      <p:sp>
        <p:nvSpPr>
          <p:cNvPr id="525" name="Google Shape;525;gedaf2065a5_1_3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6" name="Google Shape;526;gedaf2065a5_1_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5" name="Shape 535"/>
        <p:cNvGrpSpPr/>
        <p:nvPr/>
      </p:nvGrpSpPr>
      <p:grpSpPr>
        <a:xfrm>
          <a:off x="0" y="0"/>
          <a:ext cx="0" cy="0"/>
          <a:chOff x="0" y="0"/>
          <a:chExt cx="0" cy="0"/>
        </a:xfrm>
      </p:grpSpPr>
      <p:sp>
        <p:nvSpPr>
          <p:cNvPr id="536" name="Google Shape;536;gee2322c6bf_0_9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7" name="Google Shape;537;gee2322c6bf_0_9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 name="Shape 546"/>
        <p:cNvGrpSpPr/>
        <p:nvPr/>
      </p:nvGrpSpPr>
      <p:grpSpPr>
        <a:xfrm>
          <a:off x="0" y="0"/>
          <a:ext cx="0" cy="0"/>
          <a:chOff x="0" y="0"/>
          <a:chExt cx="0" cy="0"/>
        </a:xfrm>
      </p:grpSpPr>
      <p:sp>
        <p:nvSpPr>
          <p:cNvPr id="547" name="Google Shape;547;gee2322c6bf_0_11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8" name="Google Shape;548;gee2322c6bf_0_1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 name="Shape 557"/>
        <p:cNvGrpSpPr/>
        <p:nvPr/>
      </p:nvGrpSpPr>
      <p:grpSpPr>
        <a:xfrm>
          <a:off x="0" y="0"/>
          <a:ext cx="0" cy="0"/>
          <a:chOff x="0" y="0"/>
          <a:chExt cx="0" cy="0"/>
        </a:xfrm>
      </p:grpSpPr>
      <p:sp>
        <p:nvSpPr>
          <p:cNvPr id="558" name="Google Shape;558;gee2322c6bf_0_12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9" name="Google Shape;559;gee2322c6bf_0_1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8" name="Shape 568"/>
        <p:cNvGrpSpPr/>
        <p:nvPr/>
      </p:nvGrpSpPr>
      <p:grpSpPr>
        <a:xfrm>
          <a:off x="0" y="0"/>
          <a:ext cx="0" cy="0"/>
          <a:chOff x="0" y="0"/>
          <a:chExt cx="0" cy="0"/>
        </a:xfrm>
      </p:grpSpPr>
      <p:sp>
        <p:nvSpPr>
          <p:cNvPr id="569" name="Google Shape;569;gee2322c6bf_0_13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0" name="Google Shape;570;gee2322c6bf_0_1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 name="Shape 579"/>
        <p:cNvGrpSpPr/>
        <p:nvPr/>
      </p:nvGrpSpPr>
      <p:grpSpPr>
        <a:xfrm>
          <a:off x="0" y="0"/>
          <a:ext cx="0" cy="0"/>
          <a:chOff x="0" y="0"/>
          <a:chExt cx="0" cy="0"/>
        </a:xfrm>
      </p:grpSpPr>
      <p:sp>
        <p:nvSpPr>
          <p:cNvPr id="580" name="Google Shape;580;gee2322c6bf_0_14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1" name="Google Shape;581;gee2322c6bf_0_1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 name="Shape 590"/>
        <p:cNvGrpSpPr/>
        <p:nvPr/>
      </p:nvGrpSpPr>
      <p:grpSpPr>
        <a:xfrm>
          <a:off x="0" y="0"/>
          <a:ext cx="0" cy="0"/>
          <a:chOff x="0" y="0"/>
          <a:chExt cx="0" cy="0"/>
        </a:xfrm>
      </p:grpSpPr>
      <p:sp>
        <p:nvSpPr>
          <p:cNvPr id="591" name="Google Shape;591;gee2322c6bf_0_15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2" name="Google Shape;592;gee2322c6bf_0_1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1" name="Shape 601"/>
        <p:cNvGrpSpPr/>
        <p:nvPr/>
      </p:nvGrpSpPr>
      <p:grpSpPr>
        <a:xfrm>
          <a:off x="0" y="0"/>
          <a:ext cx="0" cy="0"/>
          <a:chOff x="0" y="0"/>
          <a:chExt cx="0" cy="0"/>
        </a:xfrm>
      </p:grpSpPr>
      <p:sp>
        <p:nvSpPr>
          <p:cNvPr id="602" name="Google Shape;602;gedaf2065a5_1_1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3" name="Google Shape;603;gedaf2065a5_1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2" name="Shape 612"/>
        <p:cNvGrpSpPr/>
        <p:nvPr/>
      </p:nvGrpSpPr>
      <p:grpSpPr>
        <a:xfrm>
          <a:off x="0" y="0"/>
          <a:ext cx="0" cy="0"/>
          <a:chOff x="0" y="0"/>
          <a:chExt cx="0" cy="0"/>
        </a:xfrm>
      </p:grpSpPr>
      <p:sp>
        <p:nvSpPr>
          <p:cNvPr id="613" name="Google Shape;613;gedaf2065a5_1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4" name="Google Shape;614;gedaf2065a5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3" name="Shape 623"/>
        <p:cNvGrpSpPr/>
        <p:nvPr/>
      </p:nvGrpSpPr>
      <p:grpSpPr>
        <a:xfrm>
          <a:off x="0" y="0"/>
          <a:ext cx="0" cy="0"/>
          <a:chOff x="0" y="0"/>
          <a:chExt cx="0" cy="0"/>
        </a:xfrm>
      </p:grpSpPr>
      <p:sp>
        <p:nvSpPr>
          <p:cNvPr id="624" name="Google Shape;624;g30b5286f077_0_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5" name="Google Shape;625;g30b5286f077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4" name="Shape 634"/>
        <p:cNvGrpSpPr/>
        <p:nvPr/>
      </p:nvGrpSpPr>
      <p:grpSpPr>
        <a:xfrm>
          <a:off x="0" y="0"/>
          <a:ext cx="0" cy="0"/>
          <a:chOff x="0" y="0"/>
          <a:chExt cx="0" cy="0"/>
        </a:xfrm>
      </p:grpSpPr>
      <p:sp>
        <p:nvSpPr>
          <p:cNvPr id="635" name="Google Shape;635;g30b5286f077_0_1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6" name="Google Shape;636;g30b5286f077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5" name="Shape 645"/>
        <p:cNvGrpSpPr/>
        <p:nvPr/>
      </p:nvGrpSpPr>
      <p:grpSpPr>
        <a:xfrm>
          <a:off x="0" y="0"/>
          <a:ext cx="0" cy="0"/>
          <a:chOff x="0" y="0"/>
          <a:chExt cx="0" cy="0"/>
        </a:xfrm>
      </p:grpSpPr>
      <p:sp>
        <p:nvSpPr>
          <p:cNvPr id="646" name="Google Shape;646;g30b5286f077_0_2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7" name="Google Shape;647;g30b5286f077_0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6" name="Shape 656"/>
        <p:cNvGrpSpPr/>
        <p:nvPr/>
      </p:nvGrpSpPr>
      <p:grpSpPr>
        <a:xfrm>
          <a:off x="0" y="0"/>
          <a:ext cx="0" cy="0"/>
          <a:chOff x="0" y="0"/>
          <a:chExt cx="0" cy="0"/>
        </a:xfrm>
      </p:grpSpPr>
      <p:sp>
        <p:nvSpPr>
          <p:cNvPr id="657" name="Google Shape;657;g30b5286f077_0_3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8" name="Google Shape;658;g30b5286f077_0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7" name="Shape 667"/>
        <p:cNvGrpSpPr/>
        <p:nvPr/>
      </p:nvGrpSpPr>
      <p:grpSpPr>
        <a:xfrm>
          <a:off x="0" y="0"/>
          <a:ext cx="0" cy="0"/>
          <a:chOff x="0" y="0"/>
          <a:chExt cx="0" cy="0"/>
        </a:xfrm>
      </p:grpSpPr>
      <p:sp>
        <p:nvSpPr>
          <p:cNvPr id="668" name="Google Shape;668;g30b5286f077_0_4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9" name="Google Shape;669;g30b5286f077_0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8" name="Shape 678"/>
        <p:cNvGrpSpPr/>
        <p:nvPr/>
      </p:nvGrpSpPr>
      <p:grpSpPr>
        <a:xfrm>
          <a:off x="0" y="0"/>
          <a:ext cx="0" cy="0"/>
          <a:chOff x="0" y="0"/>
          <a:chExt cx="0" cy="0"/>
        </a:xfrm>
      </p:grpSpPr>
      <p:sp>
        <p:nvSpPr>
          <p:cNvPr id="679" name="Google Shape;679;g30b5286f077_0_5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0" name="Google Shape;680;g30b5286f077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9" name="Shape 689"/>
        <p:cNvGrpSpPr/>
        <p:nvPr/>
      </p:nvGrpSpPr>
      <p:grpSpPr>
        <a:xfrm>
          <a:off x="0" y="0"/>
          <a:ext cx="0" cy="0"/>
          <a:chOff x="0" y="0"/>
          <a:chExt cx="0" cy="0"/>
        </a:xfrm>
      </p:grpSpPr>
      <p:sp>
        <p:nvSpPr>
          <p:cNvPr id="690" name="Google Shape;690;g30b5286f077_0_6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1" name="Google Shape;691;g30b5286f077_0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0" name="Shape 700"/>
        <p:cNvGrpSpPr/>
        <p:nvPr/>
      </p:nvGrpSpPr>
      <p:grpSpPr>
        <a:xfrm>
          <a:off x="0" y="0"/>
          <a:ext cx="0" cy="0"/>
          <a:chOff x="0" y="0"/>
          <a:chExt cx="0" cy="0"/>
        </a:xfrm>
      </p:grpSpPr>
      <p:sp>
        <p:nvSpPr>
          <p:cNvPr id="701" name="Google Shape;701;g30b5286f077_0_7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2" name="Google Shape;702;g30b5286f077_0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1" name="Shape 711"/>
        <p:cNvGrpSpPr/>
        <p:nvPr/>
      </p:nvGrpSpPr>
      <p:grpSpPr>
        <a:xfrm>
          <a:off x="0" y="0"/>
          <a:ext cx="0" cy="0"/>
          <a:chOff x="0" y="0"/>
          <a:chExt cx="0" cy="0"/>
        </a:xfrm>
      </p:grpSpPr>
      <p:sp>
        <p:nvSpPr>
          <p:cNvPr id="712" name="Google Shape;712;g30b5286f077_0_8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3" name="Google Shape;713;g30b5286f077_0_8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2" name="Shape 722"/>
        <p:cNvGrpSpPr/>
        <p:nvPr/>
      </p:nvGrpSpPr>
      <p:grpSpPr>
        <a:xfrm>
          <a:off x="0" y="0"/>
          <a:ext cx="0" cy="0"/>
          <a:chOff x="0" y="0"/>
          <a:chExt cx="0" cy="0"/>
        </a:xfrm>
      </p:grpSpPr>
      <p:sp>
        <p:nvSpPr>
          <p:cNvPr id="723" name="Google Shape;723;g30b5286f077_0_9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4" name="Google Shape;724;g30b5286f077_0_9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3" name="Shape 733"/>
        <p:cNvGrpSpPr/>
        <p:nvPr/>
      </p:nvGrpSpPr>
      <p:grpSpPr>
        <a:xfrm>
          <a:off x="0" y="0"/>
          <a:ext cx="0" cy="0"/>
          <a:chOff x="0" y="0"/>
          <a:chExt cx="0" cy="0"/>
        </a:xfrm>
      </p:grpSpPr>
      <p:sp>
        <p:nvSpPr>
          <p:cNvPr id="734" name="Google Shape;734;g30b5286f077_0_10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5" name="Google Shape;735;g30b5286f077_0_10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4" name="Shape 744"/>
        <p:cNvGrpSpPr/>
        <p:nvPr/>
      </p:nvGrpSpPr>
      <p:grpSpPr>
        <a:xfrm>
          <a:off x="0" y="0"/>
          <a:ext cx="0" cy="0"/>
          <a:chOff x="0" y="0"/>
          <a:chExt cx="0" cy="0"/>
        </a:xfrm>
      </p:grpSpPr>
      <p:sp>
        <p:nvSpPr>
          <p:cNvPr id="745" name="Google Shape;745;g112018a5442_0_0: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6" name="Google Shape;746;g112018a5442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5"/>
          <p:cNvSpPr txBox="1"/>
          <p:nvPr>
            <p:ph type="ctrTitle"/>
          </p:nvPr>
        </p:nvSpPr>
        <p:spPr>
          <a:xfrm>
            <a:off x="259757" y="576356"/>
            <a:ext cx="7100400" cy="1588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 name="Google Shape;11;p15"/>
          <p:cNvSpPr txBox="1"/>
          <p:nvPr>
            <p:ph idx="1" type="subTitle"/>
          </p:nvPr>
        </p:nvSpPr>
        <p:spPr>
          <a:xfrm>
            <a:off x="259750" y="2193823"/>
            <a:ext cx="7100400" cy="6135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2300"/>
              <a:buNone/>
              <a:defRPr sz="2300"/>
            </a:lvl1pPr>
            <a:lvl2pPr lvl="1" algn="ctr">
              <a:lnSpc>
                <a:spcPct val="100000"/>
              </a:lnSpc>
              <a:spcBef>
                <a:spcPts val="0"/>
              </a:spcBef>
              <a:spcAft>
                <a:spcPts val="0"/>
              </a:spcAft>
              <a:buSzPts val="2300"/>
              <a:buNone/>
              <a:defRPr sz="2300"/>
            </a:lvl2pPr>
            <a:lvl3pPr lvl="2" algn="ctr">
              <a:lnSpc>
                <a:spcPct val="100000"/>
              </a:lnSpc>
              <a:spcBef>
                <a:spcPts val="0"/>
              </a:spcBef>
              <a:spcAft>
                <a:spcPts val="0"/>
              </a:spcAft>
              <a:buSzPts val="2300"/>
              <a:buNone/>
              <a:defRPr sz="2300"/>
            </a:lvl3pPr>
            <a:lvl4pPr lvl="3" algn="ctr">
              <a:lnSpc>
                <a:spcPct val="100000"/>
              </a:lnSpc>
              <a:spcBef>
                <a:spcPts val="0"/>
              </a:spcBef>
              <a:spcAft>
                <a:spcPts val="0"/>
              </a:spcAft>
              <a:buSzPts val="2300"/>
              <a:buNone/>
              <a:defRPr sz="2300"/>
            </a:lvl4pPr>
            <a:lvl5pPr lvl="4" algn="ctr">
              <a:lnSpc>
                <a:spcPct val="100000"/>
              </a:lnSpc>
              <a:spcBef>
                <a:spcPts val="0"/>
              </a:spcBef>
              <a:spcAft>
                <a:spcPts val="0"/>
              </a:spcAft>
              <a:buSzPts val="2300"/>
              <a:buNone/>
              <a:defRPr sz="2300"/>
            </a:lvl5pPr>
            <a:lvl6pPr lvl="5" algn="ctr">
              <a:lnSpc>
                <a:spcPct val="100000"/>
              </a:lnSpc>
              <a:spcBef>
                <a:spcPts val="0"/>
              </a:spcBef>
              <a:spcAft>
                <a:spcPts val="0"/>
              </a:spcAft>
              <a:buSzPts val="2300"/>
              <a:buNone/>
              <a:defRPr sz="2300"/>
            </a:lvl6pPr>
            <a:lvl7pPr lvl="6" algn="ctr">
              <a:lnSpc>
                <a:spcPct val="100000"/>
              </a:lnSpc>
              <a:spcBef>
                <a:spcPts val="0"/>
              </a:spcBef>
              <a:spcAft>
                <a:spcPts val="0"/>
              </a:spcAft>
              <a:buSzPts val="2300"/>
              <a:buNone/>
              <a:defRPr sz="2300"/>
            </a:lvl7pPr>
            <a:lvl8pPr lvl="7" algn="ctr">
              <a:lnSpc>
                <a:spcPct val="100000"/>
              </a:lnSpc>
              <a:spcBef>
                <a:spcPts val="0"/>
              </a:spcBef>
              <a:spcAft>
                <a:spcPts val="0"/>
              </a:spcAft>
              <a:buSzPts val="2300"/>
              <a:buNone/>
              <a:defRPr sz="2300"/>
            </a:lvl8pPr>
            <a:lvl9pPr lvl="8" algn="ctr">
              <a:lnSpc>
                <a:spcPct val="100000"/>
              </a:lnSpc>
              <a:spcBef>
                <a:spcPts val="0"/>
              </a:spcBef>
              <a:spcAft>
                <a:spcPts val="0"/>
              </a:spcAft>
              <a:buSzPts val="2300"/>
              <a:buNone/>
              <a:defRPr sz="2300"/>
            </a:lvl9pPr>
          </a:lstStyle>
          <a:p/>
        </p:txBody>
      </p:sp>
      <p:sp>
        <p:nvSpPr>
          <p:cNvPr id="12" name="Google Shape;12;p1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24"/>
          <p:cNvSpPr txBox="1"/>
          <p:nvPr>
            <p:ph hasCustomPrompt="1" type="title"/>
          </p:nvPr>
        </p:nvSpPr>
        <p:spPr>
          <a:xfrm>
            <a:off x="259750" y="856223"/>
            <a:ext cx="7100400" cy="1519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9800"/>
              <a:buNone/>
              <a:defRPr sz="9800"/>
            </a:lvl1pPr>
            <a:lvl2pPr lvl="1" algn="ctr">
              <a:lnSpc>
                <a:spcPct val="100000"/>
              </a:lnSpc>
              <a:spcBef>
                <a:spcPts val="0"/>
              </a:spcBef>
              <a:spcAft>
                <a:spcPts val="0"/>
              </a:spcAft>
              <a:buSzPts val="9800"/>
              <a:buNone/>
              <a:defRPr sz="9800"/>
            </a:lvl2pPr>
            <a:lvl3pPr lvl="2" algn="ctr">
              <a:lnSpc>
                <a:spcPct val="100000"/>
              </a:lnSpc>
              <a:spcBef>
                <a:spcPts val="0"/>
              </a:spcBef>
              <a:spcAft>
                <a:spcPts val="0"/>
              </a:spcAft>
              <a:buSzPts val="9800"/>
              <a:buNone/>
              <a:defRPr sz="9800"/>
            </a:lvl3pPr>
            <a:lvl4pPr lvl="3" algn="ctr">
              <a:lnSpc>
                <a:spcPct val="100000"/>
              </a:lnSpc>
              <a:spcBef>
                <a:spcPts val="0"/>
              </a:spcBef>
              <a:spcAft>
                <a:spcPts val="0"/>
              </a:spcAft>
              <a:buSzPts val="9800"/>
              <a:buNone/>
              <a:defRPr sz="9800"/>
            </a:lvl4pPr>
            <a:lvl5pPr lvl="4" algn="ctr">
              <a:lnSpc>
                <a:spcPct val="100000"/>
              </a:lnSpc>
              <a:spcBef>
                <a:spcPts val="0"/>
              </a:spcBef>
              <a:spcAft>
                <a:spcPts val="0"/>
              </a:spcAft>
              <a:buSzPts val="9800"/>
              <a:buNone/>
              <a:defRPr sz="9800"/>
            </a:lvl5pPr>
            <a:lvl6pPr lvl="5" algn="ctr">
              <a:lnSpc>
                <a:spcPct val="100000"/>
              </a:lnSpc>
              <a:spcBef>
                <a:spcPts val="0"/>
              </a:spcBef>
              <a:spcAft>
                <a:spcPts val="0"/>
              </a:spcAft>
              <a:buSzPts val="9800"/>
              <a:buNone/>
              <a:defRPr sz="9800"/>
            </a:lvl6pPr>
            <a:lvl7pPr lvl="6" algn="ctr">
              <a:lnSpc>
                <a:spcPct val="100000"/>
              </a:lnSpc>
              <a:spcBef>
                <a:spcPts val="0"/>
              </a:spcBef>
              <a:spcAft>
                <a:spcPts val="0"/>
              </a:spcAft>
              <a:buSzPts val="9800"/>
              <a:buNone/>
              <a:defRPr sz="9800"/>
            </a:lvl7pPr>
            <a:lvl8pPr lvl="7" algn="ctr">
              <a:lnSpc>
                <a:spcPct val="100000"/>
              </a:lnSpc>
              <a:spcBef>
                <a:spcPts val="0"/>
              </a:spcBef>
              <a:spcAft>
                <a:spcPts val="0"/>
              </a:spcAft>
              <a:buSzPts val="9800"/>
              <a:buNone/>
              <a:defRPr sz="9800"/>
            </a:lvl8pPr>
            <a:lvl9pPr lvl="8" algn="ctr">
              <a:lnSpc>
                <a:spcPct val="100000"/>
              </a:lnSpc>
              <a:spcBef>
                <a:spcPts val="0"/>
              </a:spcBef>
              <a:spcAft>
                <a:spcPts val="0"/>
              </a:spcAft>
              <a:buSzPts val="9800"/>
              <a:buNone/>
              <a:defRPr sz="9800"/>
            </a:lvl9pPr>
          </a:lstStyle>
          <a:p>
            <a:r>
              <a:t>xx%</a:t>
            </a:r>
          </a:p>
        </p:txBody>
      </p:sp>
      <p:sp>
        <p:nvSpPr>
          <p:cNvPr id="46" name="Google Shape;46;p24"/>
          <p:cNvSpPr txBox="1"/>
          <p:nvPr>
            <p:ph idx="1" type="body"/>
          </p:nvPr>
        </p:nvSpPr>
        <p:spPr>
          <a:xfrm>
            <a:off x="259750" y="2440056"/>
            <a:ext cx="7100400" cy="1006800"/>
          </a:xfrm>
          <a:prstGeom prst="rect">
            <a:avLst/>
          </a:prstGeom>
          <a:noFill/>
          <a:ln>
            <a:noFill/>
          </a:ln>
        </p:spPr>
        <p:txBody>
          <a:bodyPr anchorCtr="0" anchor="t" bIns="74375" lIns="74375" spcFirstLastPara="1" rIns="74375" wrap="square" tIns="74375">
            <a:normAutofit/>
          </a:bodyPr>
          <a:lstStyle>
            <a:lvl1pPr indent="-323850" lvl="0" marL="457200" algn="ctr">
              <a:lnSpc>
                <a:spcPct val="115000"/>
              </a:lnSpc>
              <a:spcBef>
                <a:spcPts val="0"/>
              </a:spcBef>
              <a:spcAft>
                <a:spcPts val="0"/>
              </a:spcAft>
              <a:buSzPts val="1500"/>
              <a:buChar char="●"/>
              <a:defRPr/>
            </a:lvl1pPr>
            <a:lvl2pPr indent="-298450" lvl="1" marL="914400" algn="ctr">
              <a:lnSpc>
                <a:spcPct val="115000"/>
              </a:lnSpc>
              <a:spcBef>
                <a:spcPts val="0"/>
              </a:spcBef>
              <a:spcAft>
                <a:spcPts val="0"/>
              </a:spcAft>
              <a:buSzPts val="1100"/>
              <a:buChar char="○"/>
              <a:defRPr/>
            </a:lvl2pPr>
            <a:lvl3pPr indent="-298450" lvl="2" marL="1371600" algn="ctr">
              <a:lnSpc>
                <a:spcPct val="115000"/>
              </a:lnSpc>
              <a:spcBef>
                <a:spcPts val="0"/>
              </a:spcBef>
              <a:spcAft>
                <a:spcPts val="0"/>
              </a:spcAft>
              <a:buSzPts val="1100"/>
              <a:buChar char="■"/>
              <a:defRPr/>
            </a:lvl3pPr>
            <a:lvl4pPr indent="-298450" lvl="3" marL="1828800" algn="ctr">
              <a:lnSpc>
                <a:spcPct val="115000"/>
              </a:lnSpc>
              <a:spcBef>
                <a:spcPts val="0"/>
              </a:spcBef>
              <a:spcAft>
                <a:spcPts val="0"/>
              </a:spcAft>
              <a:buSzPts val="1100"/>
              <a:buChar char="●"/>
              <a:defRPr/>
            </a:lvl4pPr>
            <a:lvl5pPr indent="-298450" lvl="4" marL="2286000" algn="ctr">
              <a:lnSpc>
                <a:spcPct val="115000"/>
              </a:lnSpc>
              <a:spcBef>
                <a:spcPts val="0"/>
              </a:spcBef>
              <a:spcAft>
                <a:spcPts val="0"/>
              </a:spcAft>
              <a:buSzPts val="1100"/>
              <a:buChar char="○"/>
              <a:defRPr/>
            </a:lvl5pPr>
            <a:lvl6pPr indent="-298450" lvl="5" marL="2743200" algn="ctr">
              <a:lnSpc>
                <a:spcPct val="115000"/>
              </a:lnSpc>
              <a:spcBef>
                <a:spcPts val="0"/>
              </a:spcBef>
              <a:spcAft>
                <a:spcPts val="0"/>
              </a:spcAft>
              <a:buSzPts val="1100"/>
              <a:buChar char="■"/>
              <a:defRPr/>
            </a:lvl6pPr>
            <a:lvl7pPr indent="-298450" lvl="6" marL="3200400" algn="ctr">
              <a:lnSpc>
                <a:spcPct val="115000"/>
              </a:lnSpc>
              <a:spcBef>
                <a:spcPts val="0"/>
              </a:spcBef>
              <a:spcAft>
                <a:spcPts val="0"/>
              </a:spcAft>
              <a:buSzPts val="1100"/>
              <a:buChar char="●"/>
              <a:defRPr/>
            </a:lvl7pPr>
            <a:lvl8pPr indent="-298450" lvl="7" marL="3657600" algn="ctr">
              <a:lnSpc>
                <a:spcPct val="115000"/>
              </a:lnSpc>
              <a:spcBef>
                <a:spcPts val="0"/>
              </a:spcBef>
              <a:spcAft>
                <a:spcPts val="0"/>
              </a:spcAft>
              <a:buSzPts val="1100"/>
              <a:buChar char="○"/>
              <a:defRPr/>
            </a:lvl8pPr>
            <a:lvl9pPr indent="-298450" lvl="8" marL="4114800" algn="ctr">
              <a:lnSpc>
                <a:spcPct val="115000"/>
              </a:lnSpc>
              <a:spcBef>
                <a:spcPts val="0"/>
              </a:spcBef>
              <a:spcAft>
                <a:spcPts val="0"/>
              </a:spcAft>
              <a:buSzPts val="1100"/>
              <a:buChar char="■"/>
              <a:defRPr/>
            </a:lvl9pPr>
          </a:lstStyle>
          <a:p/>
        </p:txBody>
      </p:sp>
      <p:sp>
        <p:nvSpPr>
          <p:cNvPr id="47" name="Google Shape;47;p2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2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16"/>
          <p:cNvSpPr txBox="1"/>
          <p:nvPr>
            <p:ph type="title"/>
          </p:nvPr>
        </p:nvSpPr>
        <p:spPr>
          <a:xfrm>
            <a:off x="259750" y="1664917"/>
            <a:ext cx="7100400" cy="651600"/>
          </a:xfrm>
          <a:prstGeom prst="rect">
            <a:avLst/>
          </a:prstGeom>
          <a:noFill/>
          <a:ln>
            <a:noFill/>
          </a:ln>
        </p:spPr>
        <p:txBody>
          <a:bodyPr anchorCtr="0" anchor="ctr" bIns="74375" lIns="74375" spcFirstLastPara="1" rIns="74375" wrap="square" tIns="74375">
            <a:normAutofit/>
          </a:bodyPr>
          <a:lstStyle>
            <a:lvl1pPr lvl="0" algn="ctr">
              <a:lnSpc>
                <a:spcPct val="100000"/>
              </a:lnSpc>
              <a:spcBef>
                <a:spcPts val="0"/>
              </a:spcBef>
              <a:spcAft>
                <a:spcPts val="0"/>
              </a:spcAft>
              <a:buSzPts val="2900"/>
              <a:buNone/>
              <a:defRPr sz="2900"/>
            </a:lvl1pPr>
            <a:lvl2pPr lvl="1" algn="ctr">
              <a:lnSpc>
                <a:spcPct val="100000"/>
              </a:lnSpc>
              <a:spcBef>
                <a:spcPts val="0"/>
              </a:spcBef>
              <a:spcAft>
                <a:spcPts val="0"/>
              </a:spcAft>
              <a:buSzPts val="2900"/>
              <a:buNone/>
              <a:defRPr sz="2900"/>
            </a:lvl2pPr>
            <a:lvl3pPr lvl="2" algn="ctr">
              <a:lnSpc>
                <a:spcPct val="100000"/>
              </a:lnSpc>
              <a:spcBef>
                <a:spcPts val="0"/>
              </a:spcBef>
              <a:spcAft>
                <a:spcPts val="0"/>
              </a:spcAft>
              <a:buSzPts val="2900"/>
              <a:buNone/>
              <a:defRPr sz="2900"/>
            </a:lvl3pPr>
            <a:lvl4pPr lvl="3" algn="ctr">
              <a:lnSpc>
                <a:spcPct val="100000"/>
              </a:lnSpc>
              <a:spcBef>
                <a:spcPts val="0"/>
              </a:spcBef>
              <a:spcAft>
                <a:spcPts val="0"/>
              </a:spcAft>
              <a:buSzPts val="2900"/>
              <a:buNone/>
              <a:defRPr sz="2900"/>
            </a:lvl4pPr>
            <a:lvl5pPr lvl="4" algn="ctr">
              <a:lnSpc>
                <a:spcPct val="100000"/>
              </a:lnSpc>
              <a:spcBef>
                <a:spcPts val="0"/>
              </a:spcBef>
              <a:spcAft>
                <a:spcPts val="0"/>
              </a:spcAft>
              <a:buSzPts val="2900"/>
              <a:buNone/>
              <a:defRPr sz="2900"/>
            </a:lvl5pPr>
            <a:lvl6pPr lvl="5" algn="ctr">
              <a:lnSpc>
                <a:spcPct val="100000"/>
              </a:lnSpc>
              <a:spcBef>
                <a:spcPts val="0"/>
              </a:spcBef>
              <a:spcAft>
                <a:spcPts val="0"/>
              </a:spcAft>
              <a:buSzPts val="2900"/>
              <a:buNone/>
              <a:defRPr sz="2900"/>
            </a:lvl6pPr>
            <a:lvl7pPr lvl="6" algn="ctr">
              <a:lnSpc>
                <a:spcPct val="100000"/>
              </a:lnSpc>
              <a:spcBef>
                <a:spcPts val="0"/>
              </a:spcBef>
              <a:spcAft>
                <a:spcPts val="0"/>
              </a:spcAft>
              <a:buSzPts val="2900"/>
              <a:buNone/>
              <a:defRPr sz="2900"/>
            </a:lvl7pPr>
            <a:lvl8pPr lvl="7" algn="ctr">
              <a:lnSpc>
                <a:spcPct val="100000"/>
              </a:lnSpc>
              <a:spcBef>
                <a:spcPts val="0"/>
              </a:spcBef>
              <a:spcAft>
                <a:spcPts val="0"/>
              </a:spcAft>
              <a:buSzPts val="2900"/>
              <a:buNone/>
              <a:defRPr sz="2900"/>
            </a:lvl8pPr>
            <a:lvl9pPr lvl="8" algn="ctr">
              <a:lnSpc>
                <a:spcPct val="100000"/>
              </a:lnSpc>
              <a:spcBef>
                <a:spcPts val="0"/>
              </a:spcBef>
              <a:spcAft>
                <a:spcPts val="0"/>
              </a:spcAft>
              <a:buSzPts val="2900"/>
              <a:buNone/>
              <a:defRPr sz="2900"/>
            </a:lvl9pPr>
          </a:lstStyle>
          <a:p/>
        </p:txBody>
      </p:sp>
      <p:sp>
        <p:nvSpPr>
          <p:cNvPr id="15" name="Google Shape;15;p16"/>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17"/>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18" name="Google Shape;18;p17"/>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9" name="Google Shape;19;p17"/>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18"/>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2" name="Google Shape;22;p18"/>
          <p:cNvSpPr txBox="1"/>
          <p:nvPr>
            <p:ph idx="1" type="body"/>
          </p:nvPr>
        </p:nvSpPr>
        <p:spPr>
          <a:xfrm>
            <a:off x="25975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3" name="Google Shape;23;p18"/>
          <p:cNvSpPr txBox="1"/>
          <p:nvPr>
            <p:ph idx="2" type="body"/>
          </p:nvPr>
        </p:nvSpPr>
        <p:spPr>
          <a:xfrm>
            <a:off x="402700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4" name="Google Shape;24;p18"/>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19"/>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7" name="Google Shape;27;p19"/>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20"/>
          <p:cNvSpPr txBox="1"/>
          <p:nvPr>
            <p:ph type="title"/>
          </p:nvPr>
        </p:nvSpPr>
        <p:spPr>
          <a:xfrm>
            <a:off x="259750" y="430076"/>
            <a:ext cx="2340000" cy="585000"/>
          </a:xfrm>
          <a:prstGeom prst="rect">
            <a:avLst/>
          </a:prstGeom>
          <a:noFill/>
          <a:ln>
            <a:noFill/>
          </a:ln>
        </p:spPr>
        <p:txBody>
          <a:bodyPr anchorCtr="0" anchor="b" bIns="74375" lIns="74375" spcFirstLastPara="1" rIns="74375" wrap="square" tIns="74375">
            <a:normAutofit/>
          </a:bodyPr>
          <a:lstStyle>
            <a:lvl1pPr lvl="0" algn="l">
              <a:lnSpc>
                <a:spcPct val="100000"/>
              </a:lnSpc>
              <a:spcBef>
                <a:spcPts val="0"/>
              </a:spcBef>
              <a:spcAft>
                <a:spcPts val="0"/>
              </a:spcAft>
              <a:buSzPts val="2000"/>
              <a:buNone/>
              <a:defRPr sz="2000"/>
            </a:lvl1pPr>
            <a:lvl2pPr lvl="1" algn="l">
              <a:lnSpc>
                <a:spcPct val="100000"/>
              </a:lnSpc>
              <a:spcBef>
                <a:spcPts val="0"/>
              </a:spcBef>
              <a:spcAft>
                <a:spcPts val="0"/>
              </a:spcAft>
              <a:buSzPts val="2000"/>
              <a:buNone/>
              <a:defRPr sz="2000"/>
            </a:lvl2pPr>
            <a:lvl3pPr lvl="2" algn="l">
              <a:lnSpc>
                <a:spcPct val="100000"/>
              </a:lnSpc>
              <a:spcBef>
                <a:spcPts val="0"/>
              </a:spcBef>
              <a:spcAft>
                <a:spcPts val="0"/>
              </a:spcAft>
              <a:buSzPts val="2000"/>
              <a:buNone/>
              <a:defRPr sz="2000"/>
            </a:lvl3pPr>
            <a:lvl4pPr lvl="3" algn="l">
              <a:lnSpc>
                <a:spcPct val="100000"/>
              </a:lnSpc>
              <a:spcBef>
                <a:spcPts val="0"/>
              </a:spcBef>
              <a:spcAft>
                <a:spcPts val="0"/>
              </a:spcAft>
              <a:buSzPts val="2000"/>
              <a:buNone/>
              <a:defRPr sz="2000"/>
            </a:lvl4pPr>
            <a:lvl5pPr lvl="4" algn="l">
              <a:lnSpc>
                <a:spcPct val="100000"/>
              </a:lnSpc>
              <a:spcBef>
                <a:spcPts val="0"/>
              </a:spcBef>
              <a:spcAft>
                <a:spcPts val="0"/>
              </a:spcAft>
              <a:buSzPts val="2000"/>
              <a:buNone/>
              <a:defRPr sz="2000"/>
            </a:lvl5pPr>
            <a:lvl6pPr lvl="5" algn="l">
              <a:lnSpc>
                <a:spcPct val="100000"/>
              </a:lnSpc>
              <a:spcBef>
                <a:spcPts val="0"/>
              </a:spcBef>
              <a:spcAft>
                <a:spcPts val="0"/>
              </a:spcAft>
              <a:buSzPts val="2000"/>
              <a:buNone/>
              <a:defRPr sz="2000"/>
            </a:lvl6pPr>
            <a:lvl7pPr lvl="6" algn="l">
              <a:lnSpc>
                <a:spcPct val="100000"/>
              </a:lnSpc>
              <a:spcBef>
                <a:spcPts val="0"/>
              </a:spcBef>
              <a:spcAft>
                <a:spcPts val="0"/>
              </a:spcAft>
              <a:buSzPts val="2000"/>
              <a:buNone/>
              <a:defRPr sz="2000"/>
            </a:lvl7pPr>
            <a:lvl8pPr lvl="7" algn="l">
              <a:lnSpc>
                <a:spcPct val="100000"/>
              </a:lnSpc>
              <a:spcBef>
                <a:spcPts val="0"/>
              </a:spcBef>
              <a:spcAft>
                <a:spcPts val="0"/>
              </a:spcAft>
              <a:buSzPts val="2000"/>
              <a:buNone/>
              <a:defRPr sz="2000"/>
            </a:lvl8pPr>
            <a:lvl9pPr lvl="8" algn="l">
              <a:lnSpc>
                <a:spcPct val="100000"/>
              </a:lnSpc>
              <a:spcBef>
                <a:spcPts val="0"/>
              </a:spcBef>
              <a:spcAft>
                <a:spcPts val="0"/>
              </a:spcAft>
              <a:buSzPts val="2000"/>
              <a:buNone/>
              <a:defRPr sz="2000"/>
            </a:lvl9pPr>
          </a:lstStyle>
          <a:p/>
        </p:txBody>
      </p:sp>
      <p:sp>
        <p:nvSpPr>
          <p:cNvPr id="30" name="Google Shape;30;p20"/>
          <p:cNvSpPr txBox="1"/>
          <p:nvPr>
            <p:ph idx="1" type="body"/>
          </p:nvPr>
        </p:nvSpPr>
        <p:spPr>
          <a:xfrm>
            <a:off x="259750" y="1075653"/>
            <a:ext cx="2340000" cy="2461200"/>
          </a:xfrm>
          <a:prstGeom prst="rect">
            <a:avLst/>
          </a:prstGeom>
          <a:noFill/>
          <a:ln>
            <a:noFill/>
          </a:ln>
        </p:spPr>
        <p:txBody>
          <a:bodyPr anchorCtr="0" anchor="t" bIns="74375" lIns="74375" spcFirstLastPara="1" rIns="74375" wrap="square" tIns="74375">
            <a:normAutofit/>
          </a:bodyPr>
          <a:lstStyle>
            <a:lvl1pPr indent="-292100" lvl="0" marL="457200" algn="l">
              <a:lnSpc>
                <a:spcPct val="115000"/>
              </a:lnSpc>
              <a:spcBef>
                <a:spcPts val="0"/>
              </a:spcBef>
              <a:spcAft>
                <a:spcPts val="0"/>
              </a:spcAft>
              <a:buSzPts val="1000"/>
              <a:buChar char="●"/>
              <a:defRPr sz="10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31" name="Google Shape;31;p20"/>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21"/>
          <p:cNvSpPr txBox="1"/>
          <p:nvPr>
            <p:ph type="title"/>
          </p:nvPr>
        </p:nvSpPr>
        <p:spPr>
          <a:xfrm>
            <a:off x="408542" y="348449"/>
            <a:ext cx="5306400" cy="3166500"/>
          </a:xfrm>
          <a:prstGeom prst="rect">
            <a:avLst/>
          </a:prstGeom>
          <a:noFill/>
          <a:ln>
            <a:noFill/>
          </a:ln>
        </p:spPr>
        <p:txBody>
          <a:bodyPr anchorCtr="0" anchor="ctr" bIns="74375" lIns="74375" spcFirstLastPara="1" rIns="74375" wrap="square" tIns="74375">
            <a:normAutofit/>
          </a:bodyPr>
          <a:lstStyle>
            <a:lvl1pPr lvl="0" algn="l">
              <a:lnSpc>
                <a:spcPct val="100000"/>
              </a:lnSpc>
              <a:spcBef>
                <a:spcPts val="0"/>
              </a:spcBef>
              <a:spcAft>
                <a:spcPts val="0"/>
              </a:spcAft>
              <a:buSzPts val="3900"/>
              <a:buNone/>
              <a:defRPr sz="3900"/>
            </a:lvl1pPr>
            <a:lvl2pPr lvl="1" algn="l">
              <a:lnSpc>
                <a:spcPct val="100000"/>
              </a:lnSpc>
              <a:spcBef>
                <a:spcPts val="0"/>
              </a:spcBef>
              <a:spcAft>
                <a:spcPts val="0"/>
              </a:spcAft>
              <a:buSzPts val="3900"/>
              <a:buNone/>
              <a:defRPr sz="3900"/>
            </a:lvl2pPr>
            <a:lvl3pPr lvl="2" algn="l">
              <a:lnSpc>
                <a:spcPct val="100000"/>
              </a:lnSpc>
              <a:spcBef>
                <a:spcPts val="0"/>
              </a:spcBef>
              <a:spcAft>
                <a:spcPts val="0"/>
              </a:spcAft>
              <a:buSzPts val="3900"/>
              <a:buNone/>
              <a:defRPr sz="3900"/>
            </a:lvl3pPr>
            <a:lvl4pPr lvl="3" algn="l">
              <a:lnSpc>
                <a:spcPct val="100000"/>
              </a:lnSpc>
              <a:spcBef>
                <a:spcPts val="0"/>
              </a:spcBef>
              <a:spcAft>
                <a:spcPts val="0"/>
              </a:spcAft>
              <a:buSzPts val="3900"/>
              <a:buNone/>
              <a:defRPr sz="3900"/>
            </a:lvl4pPr>
            <a:lvl5pPr lvl="4" algn="l">
              <a:lnSpc>
                <a:spcPct val="100000"/>
              </a:lnSpc>
              <a:spcBef>
                <a:spcPts val="0"/>
              </a:spcBef>
              <a:spcAft>
                <a:spcPts val="0"/>
              </a:spcAft>
              <a:buSzPts val="3900"/>
              <a:buNone/>
              <a:defRPr sz="3900"/>
            </a:lvl5pPr>
            <a:lvl6pPr lvl="5" algn="l">
              <a:lnSpc>
                <a:spcPct val="100000"/>
              </a:lnSpc>
              <a:spcBef>
                <a:spcPts val="0"/>
              </a:spcBef>
              <a:spcAft>
                <a:spcPts val="0"/>
              </a:spcAft>
              <a:buSzPts val="3900"/>
              <a:buNone/>
              <a:defRPr sz="3900"/>
            </a:lvl6pPr>
            <a:lvl7pPr lvl="6" algn="l">
              <a:lnSpc>
                <a:spcPct val="100000"/>
              </a:lnSpc>
              <a:spcBef>
                <a:spcPts val="0"/>
              </a:spcBef>
              <a:spcAft>
                <a:spcPts val="0"/>
              </a:spcAft>
              <a:buSzPts val="3900"/>
              <a:buNone/>
              <a:defRPr sz="3900"/>
            </a:lvl7pPr>
            <a:lvl8pPr lvl="7" algn="l">
              <a:lnSpc>
                <a:spcPct val="100000"/>
              </a:lnSpc>
              <a:spcBef>
                <a:spcPts val="0"/>
              </a:spcBef>
              <a:spcAft>
                <a:spcPts val="0"/>
              </a:spcAft>
              <a:buSzPts val="3900"/>
              <a:buNone/>
              <a:defRPr sz="3900"/>
            </a:lvl8pPr>
            <a:lvl9pPr lvl="8" algn="l">
              <a:lnSpc>
                <a:spcPct val="100000"/>
              </a:lnSpc>
              <a:spcBef>
                <a:spcPts val="0"/>
              </a:spcBef>
              <a:spcAft>
                <a:spcPts val="0"/>
              </a:spcAft>
              <a:buSzPts val="3900"/>
              <a:buNone/>
              <a:defRPr sz="3900"/>
            </a:lvl9pPr>
          </a:lstStyle>
          <a:p/>
        </p:txBody>
      </p:sp>
      <p:sp>
        <p:nvSpPr>
          <p:cNvPr id="34" name="Google Shape;34;p21"/>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22"/>
          <p:cNvSpPr/>
          <p:nvPr/>
        </p:nvSpPr>
        <p:spPr>
          <a:xfrm>
            <a:off x="3810000" y="-97"/>
            <a:ext cx="3810000" cy="3981300"/>
          </a:xfrm>
          <a:prstGeom prst="rect">
            <a:avLst/>
          </a:prstGeom>
          <a:solidFill>
            <a:schemeClr val="lt2"/>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 name="Google Shape;37;p22"/>
          <p:cNvSpPr txBox="1"/>
          <p:nvPr>
            <p:ph type="title"/>
          </p:nvPr>
        </p:nvSpPr>
        <p:spPr>
          <a:xfrm>
            <a:off x="221250" y="954569"/>
            <a:ext cx="3371100" cy="11475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3400"/>
              <a:buNone/>
              <a:defRPr sz="3400"/>
            </a:lvl1pPr>
            <a:lvl2pPr lvl="1" algn="ctr">
              <a:lnSpc>
                <a:spcPct val="100000"/>
              </a:lnSpc>
              <a:spcBef>
                <a:spcPts val="0"/>
              </a:spcBef>
              <a:spcAft>
                <a:spcPts val="0"/>
              </a:spcAft>
              <a:buSzPts val="3400"/>
              <a:buNone/>
              <a:defRPr sz="3400"/>
            </a:lvl2pPr>
            <a:lvl3pPr lvl="2" algn="ctr">
              <a:lnSpc>
                <a:spcPct val="100000"/>
              </a:lnSpc>
              <a:spcBef>
                <a:spcPts val="0"/>
              </a:spcBef>
              <a:spcAft>
                <a:spcPts val="0"/>
              </a:spcAft>
              <a:buSzPts val="3400"/>
              <a:buNone/>
              <a:defRPr sz="3400"/>
            </a:lvl3pPr>
            <a:lvl4pPr lvl="3" algn="ctr">
              <a:lnSpc>
                <a:spcPct val="100000"/>
              </a:lnSpc>
              <a:spcBef>
                <a:spcPts val="0"/>
              </a:spcBef>
              <a:spcAft>
                <a:spcPts val="0"/>
              </a:spcAft>
              <a:buSzPts val="3400"/>
              <a:buNone/>
              <a:defRPr sz="3400"/>
            </a:lvl4pPr>
            <a:lvl5pPr lvl="4" algn="ctr">
              <a:lnSpc>
                <a:spcPct val="100000"/>
              </a:lnSpc>
              <a:spcBef>
                <a:spcPts val="0"/>
              </a:spcBef>
              <a:spcAft>
                <a:spcPts val="0"/>
              </a:spcAft>
              <a:buSzPts val="3400"/>
              <a:buNone/>
              <a:defRPr sz="3400"/>
            </a:lvl5pPr>
            <a:lvl6pPr lvl="5" algn="ctr">
              <a:lnSpc>
                <a:spcPct val="100000"/>
              </a:lnSpc>
              <a:spcBef>
                <a:spcPts val="0"/>
              </a:spcBef>
              <a:spcAft>
                <a:spcPts val="0"/>
              </a:spcAft>
              <a:buSzPts val="3400"/>
              <a:buNone/>
              <a:defRPr sz="3400"/>
            </a:lvl6pPr>
            <a:lvl7pPr lvl="6" algn="ctr">
              <a:lnSpc>
                <a:spcPct val="100000"/>
              </a:lnSpc>
              <a:spcBef>
                <a:spcPts val="0"/>
              </a:spcBef>
              <a:spcAft>
                <a:spcPts val="0"/>
              </a:spcAft>
              <a:buSzPts val="3400"/>
              <a:buNone/>
              <a:defRPr sz="3400"/>
            </a:lvl7pPr>
            <a:lvl8pPr lvl="7" algn="ctr">
              <a:lnSpc>
                <a:spcPct val="100000"/>
              </a:lnSpc>
              <a:spcBef>
                <a:spcPts val="0"/>
              </a:spcBef>
              <a:spcAft>
                <a:spcPts val="0"/>
              </a:spcAft>
              <a:buSzPts val="3400"/>
              <a:buNone/>
              <a:defRPr sz="3400"/>
            </a:lvl8pPr>
            <a:lvl9pPr lvl="8" algn="ctr">
              <a:lnSpc>
                <a:spcPct val="100000"/>
              </a:lnSpc>
              <a:spcBef>
                <a:spcPts val="0"/>
              </a:spcBef>
              <a:spcAft>
                <a:spcPts val="0"/>
              </a:spcAft>
              <a:buSzPts val="3400"/>
              <a:buNone/>
              <a:defRPr sz="3400"/>
            </a:lvl9pPr>
          </a:lstStyle>
          <a:p/>
        </p:txBody>
      </p:sp>
      <p:sp>
        <p:nvSpPr>
          <p:cNvPr id="38" name="Google Shape;38;p22"/>
          <p:cNvSpPr txBox="1"/>
          <p:nvPr>
            <p:ph idx="1" type="subTitle"/>
          </p:nvPr>
        </p:nvSpPr>
        <p:spPr>
          <a:xfrm>
            <a:off x="221250" y="2169788"/>
            <a:ext cx="3371100" cy="9561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1700"/>
              <a:buNone/>
              <a:defRPr sz="1700"/>
            </a:lvl1pPr>
            <a:lvl2pPr lvl="1" algn="ctr">
              <a:lnSpc>
                <a:spcPct val="100000"/>
              </a:lnSpc>
              <a:spcBef>
                <a:spcPts val="0"/>
              </a:spcBef>
              <a:spcAft>
                <a:spcPts val="0"/>
              </a:spcAft>
              <a:buSzPts val="1700"/>
              <a:buNone/>
              <a:defRPr sz="1700"/>
            </a:lvl2pPr>
            <a:lvl3pPr lvl="2" algn="ctr">
              <a:lnSpc>
                <a:spcPct val="100000"/>
              </a:lnSpc>
              <a:spcBef>
                <a:spcPts val="0"/>
              </a:spcBef>
              <a:spcAft>
                <a:spcPts val="0"/>
              </a:spcAft>
              <a:buSzPts val="1700"/>
              <a:buNone/>
              <a:defRPr sz="1700"/>
            </a:lvl3pPr>
            <a:lvl4pPr lvl="3" algn="ctr">
              <a:lnSpc>
                <a:spcPct val="100000"/>
              </a:lnSpc>
              <a:spcBef>
                <a:spcPts val="0"/>
              </a:spcBef>
              <a:spcAft>
                <a:spcPts val="0"/>
              </a:spcAft>
              <a:buSzPts val="1700"/>
              <a:buNone/>
              <a:defRPr sz="1700"/>
            </a:lvl4pPr>
            <a:lvl5pPr lvl="4" algn="ctr">
              <a:lnSpc>
                <a:spcPct val="100000"/>
              </a:lnSpc>
              <a:spcBef>
                <a:spcPts val="0"/>
              </a:spcBef>
              <a:spcAft>
                <a:spcPts val="0"/>
              </a:spcAft>
              <a:buSzPts val="1700"/>
              <a:buNone/>
              <a:defRPr sz="1700"/>
            </a:lvl5pPr>
            <a:lvl6pPr lvl="5" algn="ctr">
              <a:lnSpc>
                <a:spcPct val="100000"/>
              </a:lnSpc>
              <a:spcBef>
                <a:spcPts val="0"/>
              </a:spcBef>
              <a:spcAft>
                <a:spcPts val="0"/>
              </a:spcAft>
              <a:buSzPts val="1700"/>
              <a:buNone/>
              <a:defRPr sz="1700"/>
            </a:lvl6pPr>
            <a:lvl7pPr lvl="6" algn="ctr">
              <a:lnSpc>
                <a:spcPct val="100000"/>
              </a:lnSpc>
              <a:spcBef>
                <a:spcPts val="0"/>
              </a:spcBef>
              <a:spcAft>
                <a:spcPts val="0"/>
              </a:spcAft>
              <a:buSzPts val="1700"/>
              <a:buNone/>
              <a:defRPr sz="1700"/>
            </a:lvl7pPr>
            <a:lvl8pPr lvl="7" algn="ctr">
              <a:lnSpc>
                <a:spcPct val="100000"/>
              </a:lnSpc>
              <a:spcBef>
                <a:spcPts val="0"/>
              </a:spcBef>
              <a:spcAft>
                <a:spcPts val="0"/>
              </a:spcAft>
              <a:buSzPts val="1700"/>
              <a:buNone/>
              <a:defRPr sz="1700"/>
            </a:lvl8pPr>
            <a:lvl9pPr lvl="8" algn="ctr">
              <a:lnSpc>
                <a:spcPct val="100000"/>
              </a:lnSpc>
              <a:spcBef>
                <a:spcPts val="0"/>
              </a:spcBef>
              <a:spcAft>
                <a:spcPts val="0"/>
              </a:spcAft>
              <a:buSzPts val="1700"/>
              <a:buNone/>
              <a:defRPr sz="1700"/>
            </a:lvl9pPr>
          </a:lstStyle>
          <a:p/>
        </p:txBody>
      </p:sp>
      <p:sp>
        <p:nvSpPr>
          <p:cNvPr id="39" name="Google Shape;39;p22"/>
          <p:cNvSpPr txBox="1"/>
          <p:nvPr>
            <p:ph idx="2" type="body"/>
          </p:nvPr>
        </p:nvSpPr>
        <p:spPr>
          <a:xfrm>
            <a:off x="4116250" y="560488"/>
            <a:ext cx="3197400" cy="2860200"/>
          </a:xfrm>
          <a:prstGeom prst="rect">
            <a:avLst/>
          </a:prstGeom>
          <a:noFill/>
          <a:ln>
            <a:noFill/>
          </a:ln>
        </p:spPr>
        <p:txBody>
          <a:bodyPr anchorCtr="0" anchor="ctr"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40" name="Google Shape;40;p22"/>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23"/>
          <p:cNvSpPr txBox="1"/>
          <p:nvPr>
            <p:ph idx="1" type="body"/>
          </p:nvPr>
        </p:nvSpPr>
        <p:spPr>
          <a:xfrm>
            <a:off x="259750" y="3274778"/>
            <a:ext cx="4998900" cy="468300"/>
          </a:xfrm>
          <a:prstGeom prst="rect">
            <a:avLst/>
          </a:prstGeom>
          <a:noFill/>
          <a:ln>
            <a:noFill/>
          </a:ln>
        </p:spPr>
        <p:txBody>
          <a:bodyPr anchorCtr="0" anchor="ctr" bIns="74375" lIns="74375" spcFirstLastPara="1" rIns="74375" wrap="square" tIns="74375">
            <a:normAutofit/>
          </a:bodyPr>
          <a:lstStyle>
            <a:lvl1pPr indent="-228600" lvl="0" marL="457200" algn="l">
              <a:lnSpc>
                <a:spcPct val="100000"/>
              </a:lnSpc>
              <a:spcBef>
                <a:spcPts val="0"/>
              </a:spcBef>
              <a:spcAft>
                <a:spcPts val="0"/>
              </a:spcAft>
              <a:buSzPts val="1500"/>
              <a:buNone/>
              <a:defRPr/>
            </a:lvl1pPr>
          </a:lstStyle>
          <a:p/>
        </p:txBody>
      </p:sp>
      <p:sp>
        <p:nvSpPr>
          <p:cNvPr id="43" name="Google Shape;43;p23"/>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4"/>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9pPr>
          </a:lstStyle>
          <a:p/>
        </p:txBody>
      </p:sp>
      <p:sp>
        <p:nvSpPr>
          <p:cNvPr id="7" name="Google Shape;7;p14"/>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marR="0" rtl="0" algn="l">
              <a:lnSpc>
                <a:spcPct val="115000"/>
              </a:lnSpc>
              <a:spcBef>
                <a:spcPts val="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1pPr>
            <a:lvl2pPr indent="-298450" lvl="1" marL="914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2pPr>
            <a:lvl3pPr indent="-298450" lvl="2" marL="1371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3pPr>
            <a:lvl4pPr indent="-298450" lvl="3" marL="1828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298450" lvl="5" marL="27432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6pPr>
            <a:lvl7pPr indent="-298450" lvl="6" marL="3200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7pPr>
            <a:lvl8pPr indent="-298450" lvl="7" marL="3657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8pPr>
            <a:lvl9pPr indent="-298450" lvl="8" marL="4114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9pPr>
          </a:lstStyle>
          <a:p/>
        </p:txBody>
      </p:sp>
      <p:sp>
        <p:nvSpPr>
          <p:cNvPr id="8" name="Google Shape;8;p1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1.png"/><Relationship Id="rId6"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hyperlink" Target="https://tinyurl.com/openedrecfr"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hyperlink" Target="https://tinyurl.com/openedrecfr"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hyperlink" Target="https://tinyurl.com/openedrecfr"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sparceurope.org/what-we-do/open-education/europeannetwork-openeducation-librarians/" TargetMode="External"/><Relationship Id="rId10"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hyperlink" Target="https://sparceurope.org/what-we-do/open-education/europeannetwork-openeducation-librarians/" TargetMode="External"/><Relationship Id="rId6" Type="http://schemas.openxmlformats.org/officeDocument/2006/relationships/hyperlink" Target="https://sparceurope.org/what-we-do/open-education/europeannetwork-openeducation-librarians/" TargetMode="External"/><Relationship Id="rId7" Type="http://schemas.openxmlformats.org/officeDocument/2006/relationships/hyperlink" Target="https://sparceurope.org/what-we-do/open-education/europeannetwork-openeducation-librarians/" TargetMode="External"/><Relationship Id="rId8" Type="http://schemas.openxmlformats.org/officeDocument/2006/relationships/hyperlink" Target="https://doi.org/10.5281/zenodo.5568482"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hyperlink" Target="https://fr.unesco.org/gem-report/node/1346" TargetMode="Externa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hyperlink" Target="https://doi.org/10.5281/zenodo.5568482"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5.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5.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5.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5.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5.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5.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5.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5.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5.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5.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5.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5.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5.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5.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2.png"/><Relationship Id="rId4" Type="http://schemas.openxmlformats.org/officeDocument/2006/relationships/image" Target="../media/image5.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1.png"/><Relationship Id="rId6" Type="http://schemas.openxmlformats.org/officeDocument/2006/relationships/image" Target="../media/image6.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hyperlink" Target="https://tinyurl.com/openedrecfr"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gf89bd3b56d_3_0"/>
          <p:cNvSpPr txBox="1"/>
          <p:nvPr/>
        </p:nvSpPr>
        <p:spPr>
          <a:xfrm>
            <a:off x="3484880" y="264250"/>
            <a:ext cx="3606900" cy="1812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600"/>
              <a:buFont typeface="Arial"/>
              <a:buNone/>
            </a:pPr>
            <a:r>
              <a:rPr b="1" i="0" lang="en" sz="3600" u="none" cap="none" strike="noStrike">
                <a:solidFill>
                  <a:srgbClr val="004993"/>
                </a:solidFill>
                <a:latin typeface="Open Sans"/>
                <a:ea typeface="Open Sans"/>
                <a:cs typeface="Open Sans"/>
                <a:sym typeface="Open Sans"/>
              </a:rPr>
              <a:t>UNE </a:t>
            </a:r>
            <a:r>
              <a:rPr b="1" lang="en" sz="3600">
                <a:solidFill>
                  <a:srgbClr val="004993"/>
                </a:solidFill>
                <a:latin typeface="Open Sans"/>
                <a:ea typeface="Open Sans"/>
                <a:cs typeface="Open Sans"/>
                <a:sym typeface="Open Sans"/>
              </a:rPr>
              <a:t>BOÎTE</a:t>
            </a:r>
            <a:r>
              <a:rPr b="1" i="0" lang="en" sz="3600" u="none" cap="none" strike="noStrike">
                <a:solidFill>
                  <a:srgbClr val="004993"/>
                </a:solidFill>
                <a:latin typeface="Open Sans"/>
                <a:ea typeface="Open Sans"/>
                <a:cs typeface="Open Sans"/>
                <a:sym typeface="Open Sans"/>
              </a:rPr>
              <a:t> </a:t>
            </a:r>
            <a:r>
              <a:rPr b="1" lang="en" sz="3600">
                <a:solidFill>
                  <a:srgbClr val="004993"/>
                </a:solidFill>
                <a:latin typeface="Open Sans"/>
                <a:ea typeface="Open Sans"/>
                <a:cs typeface="Open Sans"/>
                <a:sym typeface="Open Sans"/>
              </a:rPr>
              <a:t>À</a:t>
            </a:r>
            <a:r>
              <a:rPr b="1" i="0" lang="en" sz="3600" u="none" cap="none" strike="noStrike">
                <a:solidFill>
                  <a:srgbClr val="004993"/>
                </a:solidFill>
                <a:latin typeface="Open Sans"/>
                <a:ea typeface="Open Sans"/>
                <a:cs typeface="Open Sans"/>
                <a:sym typeface="Open Sans"/>
              </a:rPr>
              <a:t> OUTILS D’ENOEL</a:t>
            </a:r>
            <a:endParaRPr b="1" i="0" sz="3600" u="none" cap="none" strike="noStrike">
              <a:solidFill>
                <a:srgbClr val="004993"/>
              </a:solidFill>
              <a:latin typeface="Open Sans"/>
              <a:ea typeface="Open Sans"/>
              <a:cs typeface="Open Sans"/>
              <a:sym typeface="Open Sans"/>
            </a:endParaRPr>
          </a:p>
        </p:txBody>
      </p:sp>
      <p:sp>
        <p:nvSpPr>
          <p:cNvPr id="55" name="Google Shape;55;gf89bd3b56d_3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56" name="Google Shape;56;gf89bd3b56d_3_0"/>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57" name="Google Shape;57;gf89bd3b56d_3_0"/>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58" name="Google Shape;58;gf89bd3b56d_3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 name="Google Shape;59;gf89bd3b56d_3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60" name="Google Shape;60;gf89bd3b56d_3_0"/>
          <p:cNvSpPr txBox="1"/>
          <p:nvPr/>
        </p:nvSpPr>
        <p:spPr>
          <a:xfrm>
            <a:off x="322900" y="2433300"/>
            <a:ext cx="6988500" cy="7968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2100"/>
              <a:buFont typeface="Arial"/>
              <a:buNone/>
            </a:pPr>
            <a:r>
              <a:rPr b="1" i="0" lang="en" sz="2100" u="none" cap="none" strike="noStrike">
                <a:solidFill>
                  <a:srgbClr val="004993"/>
                </a:solidFill>
                <a:latin typeface="Open Sans"/>
                <a:ea typeface="Open Sans"/>
                <a:cs typeface="Open Sans"/>
                <a:sym typeface="Open Sans"/>
              </a:rPr>
              <a:t>Utilisez nos modèles pour promouvoir </a:t>
            </a:r>
            <a:r>
              <a:rPr b="1" lang="en" sz="2100">
                <a:solidFill>
                  <a:srgbClr val="004993"/>
                </a:solidFill>
                <a:latin typeface="Open Sans"/>
                <a:ea typeface="Open Sans"/>
                <a:cs typeface="Open Sans"/>
                <a:sym typeface="Open Sans"/>
              </a:rPr>
              <a:t>l'Éducation</a:t>
            </a:r>
            <a:r>
              <a:rPr b="1" i="0" lang="en" sz="2100" u="none" cap="none" strike="noStrike">
                <a:solidFill>
                  <a:srgbClr val="004993"/>
                </a:solidFill>
                <a:latin typeface="Open Sans"/>
                <a:ea typeface="Open Sans"/>
                <a:cs typeface="Open Sans"/>
                <a:sym typeface="Open Sans"/>
              </a:rPr>
              <a:t> Ouverte</a:t>
            </a:r>
            <a:endParaRPr b="0" i="0" sz="1400" u="none" cap="none" strike="noStrike">
              <a:solidFill>
                <a:srgbClr val="000000"/>
              </a:solidFill>
              <a:latin typeface="Arial"/>
              <a:ea typeface="Arial"/>
              <a:cs typeface="Arial"/>
              <a:sym typeface="Arial"/>
            </a:endParaRPr>
          </a:p>
        </p:txBody>
      </p:sp>
      <p:pic>
        <p:nvPicPr>
          <p:cNvPr id="61" name="Google Shape;61;gf89bd3b56d_3_0"/>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62" name="Google Shape;62;gf89bd3b56d_3_0"/>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0" name="Shape 150"/>
        <p:cNvGrpSpPr/>
        <p:nvPr/>
      </p:nvGrpSpPr>
      <p:grpSpPr>
        <a:xfrm>
          <a:off x="0" y="0"/>
          <a:ext cx="0" cy="0"/>
          <a:chOff x="0" y="0"/>
          <a:chExt cx="0" cy="0"/>
        </a:xfrm>
      </p:grpSpPr>
      <p:sp>
        <p:nvSpPr>
          <p:cNvPr id="151" name="Google Shape;151;p7"/>
          <p:cNvSpPr txBox="1"/>
          <p:nvPr/>
        </p:nvSpPr>
        <p:spPr>
          <a:xfrm>
            <a:off x="1907850" y="318675"/>
            <a:ext cx="5150100" cy="950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600"/>
              <a:buFont typeface="Arial"/>
              <a:buNone/>
            </a:pPr>
            <a:r>
              <a:rPr b="1" i="0" lang="en" sz="2600" u="none" cap="none" strike="noStrike">
                <a:solidFill>
                  <a:srgbClr val="004993"/>
                </a:solidFill>
                <a:latin typeface="Open Sans"/>
                <a:ea typeface="Open Sans"/>
                <a:cs typeface="Open Sans"/>
                <a:sym typeface="Open Sans"/>
              </a:rPr>
              <a:t>Les Ressources Éducatives Libres (REL) doivent :</a:t>
            </a:r>
            <a:endParaRPr b="0" i="0" sz="1400" u="none" cap="none" strike="noStrike">
              <a:solidFill>
                <a:srgbClr val="000000"/>
              </a:solidFill>
              <a:latin typeface="Arial"/>
              <a:ea typeface="Arial"/>
              <a:cs typeface="Arial"/>
              <a:sym typeface="Arial"/>
            </a:endParaRPr>
          </a:p>
        </p:txBody>
      </p:sp>
      <p:sp>
        <p:nvSpPr>
          <p:cNvPr id="152" name="Google Shape;152;p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53" name="Google Shape;153;p7"/>
          <p:cNvSpPr txBox="1"/>
          <p:nvPr/>
        </p:nvSpPr>
        <p:spPr>
          <a:xfrm>
            <a:off x="1907850" y="1512150"/>
            <a:ext cx="4972800" cy="1135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004993"/>
                </a:solidFill>
                <a:latin typeface="Open Sans"/>
                <a:ea typeface="Open Sans"/>
                <a:cs typeface="Open Sans"/>
                <a:sym typeface="Open Sans"/>
              </a:rPr>
              <a:t>« [permettre] à tous, et notamment aux personnes handicapées ou issues de groupes marginalisés ou défavorisés, d’accéder à l’éducation en tous lieux et à tout moment »</a:t>
            </a:r>
            <a:endParaRPr b="0" i="0" sz="1600" u="none" cap="none" strike="noStrike">
              <a:solidFill>
                <a:srgbClr val="004993"/>
              </a:solidFill>
              <a:latin typeface="Open Sans"/>
              <a:ea typeface="Open Sans"/>
              <a:cs typeface="Open Sans"/>
              <a:sym typeface="Open Sans"/>
            </a:endParaRPr>
          </a:p>
        </p:txBody>
      </p:sp>
      <p:pic>
        <p:nvPicPr>
          <p:cNvPr id="154" name="Google Shape;154;p7"/>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55" name="Google Shape;155;p7"/>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56" name="Google Shape;156;p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57" name="Google Shape;157;p7"/>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58" name="Google Shape;158;p7"/>
          <p:cNvSpPr txBox="1"/>
          <p:nvPr/>
        </p:nvSpPr>
        <p:spPr>
          <a:xfrm>
            <a:off x="1944775" y="2979675"/>
            <a:ext cx="5603100" cy="507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000" u="none" cap="none" strike="noStrike">
                <a:solidFill>
                  <a:srgbClr val="45BEDF"/>
                </a:solidFill>
                <a:latin typeface="Open Sans"/>
                <a:ea typeface="Open Sans"/>
                <a:cs typeface="Open Sans"/>
                <a:sym typeface="Open Sans"/>
              </a:rPr>
              <a:t>D’après la recommandation de l’UNESCO sur les</a:t>
            </a:r>
            <a:r>
              <a:rPr b="0" i="0" lang="en" sz="1000" u="none" cap="none" strike="noStrike">
                <a:solidFill>
                  <a:srgbClr val="000000"/>
                </a:solidFill>
                <a:latin typeface="Arial"/>
                <a:ea typeface="Arial"/>
                <a:cs typeface="Arial"/>
                <a:sym typeface="Arial"/>
              </a:rPr>
              <a:t> </a:t>
            </a:r>
            <a:r>
              <a:rPr b="1" i="0" lang="en" sz="1000" u="none" cap="none" strike="noStrike">
                <a:solidFill>
                  <a:srgbClr val="45BEDF"/>
                </a:solidFill>
                <a:latin typeface="Open Sans"/>
                <a:ea typeface="Open Sans"/>
                <a:cs typeface="Open Sans"/>
                <a:sym typeface="Open Sans"/>
              </a:rPr>
              <a:t>Ressources Éducatives Libres (REL) : </a:t>
            </a:r>
            <a:r>
              <a:rPr b="0" i="0" lang="en" sz="1100" u="sng" cap="none" strike="noStrike">
                <a:solidFill>
                  <a:srgbClr val="0097A7"/>
                </a:solidFill>
                <a:latin typeface="Open Sans"/>
                <a:ea typeface="Open Sans"/>
                <a:cs typeface="Open Sans"/>
                <a:sym typeface="Open Sans"/>
                <a:hlinkClick r:id="rId5">
                  <a:extLst>
                    <a:ext uri="{A12FA001-AC4F-418D-AE19-62706E023703}">
                      <ahyp:hlinkClr val="tx"/>
                    </a:ext>
                  </a:extLst>
                </a:hlinkClick>
              </a:rPr>
              <a:t>https://tinyurl.com/openedrecfr</a:t>
            </a:r>
            <a:r>
              <a:rPr b="0" i="0" lang="en" sz="1100" u="none" cap="none" strike="noStrike">
                <a:solidFill>
                  <a:srgbClr val="45BEDF"/>
                </a:solidFill>
                <a:latin typeface="Open Sans"/>
                <a:ea typeface="Open Sans"/>
                <a:cs typeface="Open Sans"/>
                <a:sym typeface="Open Sans"/>
              </a:rPr>
              <a:t> </a:t>
            </a:r>
            <a:endParaRPr b="1" i="0" sz="10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2" name="Shape 162"/>
        <p:cNvGrpSpPr/>
        <p:nvPr/>
      </p:nvGrpSpPr>
      <p:grpSpPr>
        <a:xfrm>
          <a:off x="0" y="0"/>
          <a:ext cx="0" cy="0"/>
          <a:chOff x="0" y="0"/>
          <a:chExt cx="0" cy="0"/>
        </a:xfrm>
      </p:grpSpPr>
      <p:sp>
        <p:nvSpPr>
          <p:cNvPr id="163" name="Google Shape;163;p8"/>
          <p:cNvSpPr txBox="1"/>
          <p:nvPr/>
        </p:nvSpPr>
        <p:spPr>
          <a:xfrm>
            <a:off x="1984200" y="333975"/>
            <a:ext cx="5276100" cy="950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600"/>
              <a:buFont typeface="Arial"/>
              <a:buNone/>
            </a:pPr>
            <a:r>
              <a:rPr b="1" i="0" lang="en" sz="2600" u="none" cap="none" strike="noStrike">
                <a:solidFill>
                  <a:srgbClr val="004993"/>
                </a:solidFill>
                <a:latin typeface="Open Sans"/>
                <a:ea typeface="Open Sans"/>
                <a:cs typeface="Open Sans"/>
                <a:sym typeface="Open Sans"/>
              </a:rPr>
              <a:t>Les Ressources Éducatives Libres (REL) peuvent :</a:t>
            </a:r>
            <a:endParaRPr b="0" i="0" sz="1400" u="none" cap="none" strike="noStrike">
              <a:solidFill>
                <a:srgbClr val="000000"/>
              </a:solidFill>
              <a:latin typeface="Arial"/>
              <a:ea typeface="Arial"/>
              <a:cs typeface="Arial"/>
              <a:sym typeface="Arial"/>
            </a:endParaRPr>
          </a:p>
        </p:txBody>
      </p:sp>
      <p:sp>
        <p:nvSpPr>
          <p:cNvPr id="164" name="Google Shape;164;p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65" name="Google Shape;165;p8"/>
          <p:cNvSpPr txBox="1"/>
          <p:nvPr/>
        </p:nvSpPr>
        <p:spPr>
          <a:xfrm>
            <a:off x="1984200" y="1485823"/>
            <a:ext cx="4743300" cy="15294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600"/>
              <a:buFont typeface="Arial"/>
              <a:buNone/>
            </a:pPr>
            <a:r>
              <a:rPr b="0" i="0" lang="en" sz="1600" u="none" cap="none" strike="noStrike">
                <a:solidFill>
                  <a:srgbClr val="004993"/>
                </a:solidFill>
                <a:latin typeface="Open Sans"/>
                <a:ea typeface="Open Sans"/>
                <a:cs typeface="Open Sans"/>
                <a:sym typeface="Open Sans"/>
              </a:rPr>
              <a:t>« répondre aux besoins de chaque apprenant, favorisent efficacement l’égalité des genres et encouragent la mise en place d’approches pédagogiques, didactiques et méthodologiques novatrices »</a:t>
            </a:r>
            <a:endParaRPr b="0" i="0" sz="1400" u="none" cap="none" strike="noStrike">
              <a:solidFill>
                <a:srgbClr val="000000"/>
              </a:solidFill>
              <a:latin typeface="Arial"/>
              <a:ea typeface="Arial"/>
              <a:cs typeface="Arial"/>
              <a:sym typeface="Arial"/>
            </a:endParaRPr>
          </a:p>
        </p:txBody>
      </p:sp>
      <p:pic>
        <p:nvPicPr>
          <p:cNvPr id="166" name="Google Shape;166;p8"/>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67" name="Google Shape;167;p8"/>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68" name="Google Shape;168;p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69" name="Google Shape;169;p8"/>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70" name="Google Shape;170;p8"/>
          <p:cNvSpPr txBox="1"/>
          <p:nvPr/>
        </p:nvSpPr>
        <p:spPr>
          <a:xfrm>
            <a:off x="1944775" y="2979675"/>
            <a:ext cx="5603100" cy="507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000" u="none" cap="none" strike="noStrike">
                <a:solidFill>
                  <a:srgbClr val="45BEDF"/>
                </a:solidFill>
                <a:latin typeface="Open Sans"/>
                <a:ea typeface="Open Sans"/>
                <a:cs typeface="Open Sans"/>
                <a:sym typeface="Open Sans"/>
              </a:rPr>
              <a:t>D’après la recommandation de l’UNESCO sur les</a:t>
            </a:r>
            <a:r>
              <a:rPr b="0" i="0" lang="en" sz="1000" u="none" cap="none" strike="noStrike">
                <a:solidFill>
                  <a:srgbClr val="000000"/>
                </a:solidFill>
                <a:latin typeface="Arial"/>
                <a:ea typeface="Arial"/>
                <a:cs typeface="Arial"/>
                <a:sym typeface="Arial"/>
              </a:rPr>
              <a:t> </a:t>
            </a:r>
            <a:r>
              <a:rPr b="1" i="0" lang="en" sz="1000" u="none" cap="none" strike="noStrike">
                <a:solidFill>
                  <a:srgbClr val="45BEDF"/>
                </a:solidFill>
                <a:latin typeface="Open Sans"/>
                <a:ea typeface="Open Sans"/>
                <a:cs typeface="Open Sans"/>
                <a:sym typeface="Open Sans"/>
              </a:rPr>
              <a:t>Ressources Éducatives Libres (REL) : </a:t>
            </a:r>
            <a:r>
              <a:rPr b="0" i="0" lang="en" sz="1100" u="sng" cap="none" strike="noStrike">
                <a:solidFill>
                  <a:srgbClr val="0097A7"/>
                </a:solidFill>
                <a:latin typeface="Open Sans"/>
                <a:ea typeface="Open Sans"/>
                <a:cs typeface="Open Sans"/>
                <a:sym typeface="Open Sans"/>
                <a:hlinkClick r:id="rId5">
                  <a:extLst>
                    <a:ext uri="{A12FA001-AC4F-418D-AE19-62706E023703}">
                      <ahyp:hlinkClr val="tx"/>
                    </a:ext>
                  </a:extLst>
                </a:hlinkClick>
              </a:rPr>
              <a:t>https://tinyurl.com/openedrecfr</a:t>
            </a:r>
            <a:r>
              <a:rPr b="0" i="0" lang="en" sz="1100" u="none" cap="none" strike="noStrike">
                <a:solidFill>
                  <a:srgbClr val="45BEDF"/>
                </a:solidFill>
                <a:latin typeface="Open Sans"/>
                <a:ea typeface="Open Sans"/>
                <a:cs typeface="Open Sans"/>
                <a:sym typeface="Open Sans"/>
              </a:rPr>
              <a:t> </a:t>
            </a:r>
            <a:endParaRPr b="1" i="0" sz="10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4" name="Shape 174"/>
        <p:cNvGrpSpPr/>
        <p:nvPr/>
      </p:nvGrpSpPr>
      <p:grpSpPr>
        <a:xfrm>
          <a:off x="0" y="0"/>
          <a:ext cx="0" cy="0"/>
          <a:chOff x="0" y="0"/>
          <a:chExt cx="0" cy="0"/>
        </a:xfrm>
      </p:grpSpPr>
      <p:sp>
        <p:nvSpPr>
          <p:cNvPr id="175" name="Google Shape;175;p9"/>
          <p:cNvSpPr txBox="1"/>
          <p:nvPr/>
        </p:nvSpPr>
        <p:spPr>
          <a:xfrm>
            <a:off x="1990375" y="1641988"/>
            <a:ext cx="5511900" cy="11778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500"/>
              <a:buFont typeface="Arial"/>
              <a:buNone/>
            </a:pPr>
            <a:r>
              <a:rPr b="0" i="0" lang="en" sz="1500" u="none" cap="none" strike="noStrike">
                <a:solidFill>
                  <a:srgbClr val="004993"/>
                </a:solidFill>
                <a:latin typeface="Open Sans"/>
                <a:ea typeface="Open Sans"/>
                <a:cs typeface="Open Sans"/>
                <a:sym typeface="Open Sans"/>
              </a:rPr>
              <a:t>« un plus large éventail d’options pédagogiques innovantes qui permettent de faire participer plus activement les éducateurs et les apprenants, en tant que membres de sociétés du savoir diverses et inclusives »</a:t>
            </a:r>
            <a:endParaRPr b="0" i="0" sz="1400" u="none" cap="none" strike="noStrike">
              <a:solidFill>
                <a:srgbClr val="000000"/>
              </a:solidFill>
              <a:latin typeface="Arial"/>
              <a:ea typeface="Arial"/>
              <a:cs typeface="Arial"/>
              <a:sym typeface="Arial"/>
            </a:endParaRPr>
          </a:p>
        </p:txBody>
      </p:sp>
      <p:sp>
        <p:nvSpPr>
          <p:cNvPr id="176" name="Google Shape;176;p9"/>
          <p:cNvSpPr txBox="1"/>
          <p:nvPr/>
        </p:nvSpPr>
        <p:spPr>
          <a:xfrm>
            <a:off x="1990375" y="147166"/>
            <a:ext cx="5637900" cy="1258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rgbClr val="004993"/>
                </a:solidFill>
                <a:latin typeface="Open Sans"/>
                <a:ea typeface="Open Sans"/>
                <a:cs typeface="Open Sans"/>
                <a:sym typeface="Open Sans"/>
              </a:rPr>
              <a:t>L'</a:t>
            </a:r>
            <a:r>
              <a:rPr b="1" lang="en" sz="1800">
                <a:solidFill>
                  <a:srgbClr val="004993"/>
                </a:solidFill>
                <a:latin typeface="Open Sans"/>
                <a:ea typeface="Open Sans"/>
                <a:cs typeface="Open Sans"/>
                <a:sym typeface="Open Sans"/>
              </a:rPr>
              <a:t>É</a:t>
            </a:r>
            <a:r>
              <a:rPr b="1" i="0" lang="en" sz="1800" u="none" cap="none" strike="noStrike">
                <a:solidFill>
                  <a:srgbClr val="004993"/>
                </a:solidFill>
                <a:latin typeface="Open Sans"/>
                <a:ea typeface="Open Sans"/>
                <a:cs typeface="Open Sans"/>
                <a:sym typeface="Open Sans"/>
              </a:rPr>
              <a:t>ducation </a:t>
            </a:r>
            <a:r>
              <a:rPr b="1" lang="en" sz="1800">
                <a:solidFill>
                  <a:srgbClr val="004993"/>
                </a:solidFill>
                <a:latin typeface="Open Sans"/>
                <a:ea typeface="Open Sans"/>
                <a:cs typeface="Open Sans"/>
                <a:sym typeface="Open Sans"/>
              </a:rPr>
              <a:t>O</a:t>
            </a:r>
            <a:r>
              <a:rPr b="1" i="0" lang="en" sz="1800" u="none" cap="none" strike="noStrike">
                <a:solidFill>
                  <a:srgbClr val="004993"/>
                </a:solidFill>
                <a:latin typeface="Open Sans"/>
                <a:ea typeface="Open Sans"/>
                <a:cs typeface="Open Sans"/>
                <a:sym typeface="Open Sans"/>
              </a:rPr>
              <a:t>uverte</a:t>
            </a:r>
            <a:r>
              <a:rPr b="1" i="0" lang="en" sz="1800" u="none" cap="none" strike="noStrike">
                <a:solidFill>
                  <a:srgbClr val="45BEDF"/>
                </a:solidFill>
                <a:latin typeface="Open Sans"/>
                <a:ea typeface="Open Sans"/>
                <a:cs typeface="Open Sans"/>
                <a:sym typeface="Open Sans"/>
              </a:rPr>
              <a:t> =</a:t>
            </a:r>
            <a:r>
              <a:rPr b="0" i="0" lang="en" sz="1800" u="none" cap="none" strike="noStrike">
                <a:solidFill>
                  <a:srgbClr val="1D1C1D"/>
                </a:solidFill>
                <a:highlight>
                  <a:srgbClr val="F8F8F8"/>
                </a:highlight>
                <a:latin typeface="Arial"/>
                <a:ea typeface="Arial"/>
                <a:cs typeface="Arial"/>
                <a:sym typeface="Arial"/>
              </a:rPr>
              <a:t> </a:t>
            </a:r>
            <a:r>
              <a:rPr b="1" i="0" lang="en" sz="1800" u="none" cap="none" strike="noStrike">
                <a:solidFill>
                  <a:srgbClr val="004993"/>
                </a:solidFill>
                <a:latin typeface="Open Sans"/>
                <a:ea typeface="Open Sans"/>
                <a:cs typeface="Open Sans"/>
                <a:sym typeface="Open Sans"/>
              </a:rPr>
              <a:t>REL </a:t>
            </a:r>
            <a:r>
              <a:rPr b="1" i="0" lang="en" sz="1800" u="none" cap="none" strike="noStrike">
                <a:solidFill>
                  <a:srgbClr val="45BEDF"/>
                </a:solidFill>
                <a:latin typeface="Open Sans"/>
                <a:ea typeface="Open Sans"/>
                <a:cs typeface="Open Sans"/>
                <a:sym typeface="Open Sans"/>
              </a:rPr>
              <a:t>+</a:t>
            </a:r>
            <a:r>
              <a:rPr b="1" i="0" lang="en" sz="1800" u="none" cap="none" strike="noStrike">
                <a:solidFill>
                  <a:srgbClr val="004993"/>
                </a:solidFill>
                <a:latin typeface="Open Sans"/>
                <a:ea typeface="Open Sans"/>
                <a:cs typeface="Open Sans"/>
                <a:sym typeface="Open Sans"/>
              </a:rPr>
              <a:t> méthodologies pédagogiques appropriées </a:t>
            </a:r>
            <a:r>
              <a:rPr b="1" i="0" lang="en" sz="1800" u="none" cap="none" strike="noStrike">
                <a:solidFill>
                  <a:srgbClr val="45BEDF"/>
                </a:solidFill>
                <a:latin typeface="Open Sans"/>
                <a:ea typeface="Open Sans"/>
                <a:cs typeface="Open Sans"/>
                <a:sym typeface="Open Sans"/>
              </a:rPr>
              <a:t>+</a:t>
            </a:r>
            <a:r>
              <a:rPr b="1" i="0" lang="en" sz="1800" u="none" cap="none" strike="noStrike">
                <a:solidFill>
                  <a:srgbClr val="004993"/>
                </a:solidFill>
                <a:latin typeface="Open Sans"/>
                <a:ea typeface="Open Sans"/>
                <a:cs typeface="Open Sans"/>
                <a:sym typeface="Open Sans"/>
              </a:rPr>
              <a:t> objectifs d'apprentissage bien conçus </a:t>
            </a:r>
            <a:r>
              <a:rPr b="1" i="0" lang="en" sz="1800" u="none" cap="none" strike="noStrike">
                <a:solidFill>
                  <a:srgbClr val="45BEDF"/>
                </a:solidFill>
                <a:latin typeface="Open Sans"/>
                <a:ea typeface="Open Sans"/>
                <a:cs typeface="Open Sans"/>
                <a:sym typeface="Open Sans"/>
              </a:rPr>
              <a:t>+</a:t>
            </a:r>
            <a:r>
              <a:rPr b="1" i="0" lang="en" sz="1800" u="none" cap="none" strike="noStrike">
                <a:solidFill>
                  <a:srgbClr val="004993"/>
                </a:solidFill>
                <a:latin typeface="Open Sans"/>
                <a:ea typeface="Open Sans"/>
                <a:cs typeface="Open Sans"/>
                <a:sym typeface="Open Sans"/>
              </a:rPr>
              <a:t> diversité des activités d'apprentissage </a:t>
            </a:r>
            <a:r>
              <a:rPr b="1" i="0" lang="en" sz="1800" u="none" cap="none" strike="noStrike">
                <a:solidFill>
                  <a:srgbClr val="45BEDF"/>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sp>
        <p:nvSpPr>
          <p:cNvPr id="177" name="Google Shape;177;p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78" name="Google Shape;178;p9"/>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79" name="Google Shape;179;p9"/>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80" name="Google Shape;180;p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81" name="Google Shape;181;p9"/>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82" name="Google Shape;182;p9"/>
          <p:cNvSpPr txBox="1"/>
          <p:nvPr/>
        </p:nvSpPr>
        <p:spPr>
          <a:xfrm>
            <a:off x="1944775" y="2979675"/>
            <a:ext cx="5603100" cy="507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000" u="none" cap="none" strike="noStrike">
                <a:solidFill>
                  <a:srgbClr val="45BEDF"/>
                </a:solidFill>
                <a:latin typeface="Open Sans"/>
                <a:ea typeface="Open Sans"/>
                <a:cs typeface="Open Sans"/>
                <a:sym typeface="Open Sans"/>
              </a:rPr>
              <a:t>D’après la recommandation de l’UNESCO sur les</a:t>
            </a:r>
            <a:r>
              <a:rPr b="0" i="0" lang="en" sz="1000" u="none" cap="none" strike="noStrike">
                <a:solidFill>
                  <a:srgbClr val="000000"/>
                </a:solidFill>
                <a:latin typeface="Arial"/>
                <a:ea typeface="Arial"/>
                <a:cs typeface="Arial"/>
                <a:sym typeface="Arial"/>
              </a:rPr>
              <a:t> </a:t>
            </a:r>
            <a:r>
              <a:rPr b="1" i="0" lang="en" sz="1000" u="none" cap="none" strike="noStrike">
                <a:solidFill>
                  <a:srgbClr val="45BEDF"/>
                </a:solidFill>
                <a:latin typeface="Open Sans"/>
                <a:ea typeface="Open Sans"/>
                <a:cs typeface="Open Sans"/>
                <a:sym typeface="Open Sans"/>
              </a:rPr>
              <a:t>Ressources Éducatives Libres (REL) : </a:t>
            </a:r>
            <a:r>
              <a:rPr b="0" i="0" lang="en" sz="1100" u="sng" cap="none" strike="noStrike">
                <a:solidFill>
                  <a:srgbClr val="0097A7"/>
                </a:solidFill>
                <a:latin typeface="Open Sans"/>
                <a:ea typeface="Open Sans"/>
                <a:cs typeface="Open Sans"/>
                <a:sym typeface="Open Sans"/>
                <a:hlinkClick r:id="rId5">
                  <a:extLst>
                    <a:ext uri="{A12FA001-AC4F-418D-AE19-62706E023703}">
                      <ahyp:hlinkClr val="tx"/>
                    </a:ext>
                  </a:extLst>
                </a:hlinkClick>
              </a:rPr>
              <a:t>https://tinyurl.com/openedrecfr</a:t>
            </a:r>
            <a:r>
              <a:rPr b="0" i="0" lang="en" sz="1100" u="none" cap="none" strike="noStrike">
                <a:solidFill>
                  <a:srgbClr val="45BEDF"/>
                </a:solidFill>
                <a:latin typeface="Open Sans"/>
                <a:ea typeface="Open Sans"/>
                <a:cs typeface="Open Sans"/>
                <a:sym typeface="Open Sans"/>
              </a:rPr>
              <a:t> </a:t>
            </a:r>
            <a:endParaRPr b="1" i="0" sz="10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6" name="Shape 186"/>
        <p:cNvGrpSpPr/>
        <p:nvPr/>
      </p:nvGrpSpPr>
      <p:grpSpPr>
        <a:xfrm>
          <a:off x="0" y="0"/>
          <a:ext cx="0" cy="0"/>
          <a:chOff x="0" y="0"/>
          <a:chExt cx="0" cy="0"/>
        </a:xfrm>
      </p:grpSpPr>
      <p:sp>
        <p:nvSpPr>
          <p:cNvPr id="187" name="Google Shape;187;gee256591df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88" name="Google Shape;188;gee256591df_0_0"/>
          <p:cNvSpPr txBox="1"/>
          <p:nvPr/>
        </p:nvSpPr>
        <p:spPr>
          <a:xfrm>
            <a:off x="2644400" y="920700"/>
            <a:ext cx="48711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2400" u="none" cap="none" strike="noStrike">
                <a:solidFill>
                  <a:srgbClr val="004993"/>
                </a:solidFill>
                <a:latin typeface="Open Sans"/>
                <a:ea typeface="Open Sans"/>
                <a:cs typeface="Open Sans"/>
                <a:sym typeface="Open Sans"/>
              </a:rPr>
              <a:t>Assurer un accès pérenne</a:t>
            </a:r>
            <a:br>
              <a:rPr b="0"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Les étudiants pourront accéder à ces ressources, même après avoir fini de suivre leur cours.</a:t>
            </a:r>
            <a:endParaRPr b="0" i="0" sz="2400" u="none" cap="none" strike="noStrike">
              <a:solidFill>
                <a:srgbClr val="000000"/>
              </a:solidFill>
              <a:latin typeface="Arial"/>
              <a:ea typeface="Arial"/>
              <a:cs typeface="Arial"/>
              <a:sym typeface="Arial"/>
            </a:endParaRPr>
          </a:p>
        </p:txBody>
      </p:sp>
      <p:sp>
        <p:nvSpPr>
          <p:cNvPr id="189" name="Google Shape;189;gee256591df_0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90" name="Google Shape;190;gee256591df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91" name="Google Shape;191;gee256591df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92" name="Google Shape;192;gee256591df_0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gee256591df_0_0"/>
          <p:cNvSpPr txBox="1"/>
          <p:nvPr/>
        </p:nvSpPr>
        <p:spPr>
          <a:xfrm>
            <a:off x="87772" y="1093449"/>
            <a:ext cx="20736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chemeClr val="lt1"/>
                </a:solidFill>
                <a:latin typeface="Open Sans"/>
                <a:ea typeface="Open Sans"/>
                <a:cs typeface="Open Sans"/>
                <a:sym typeface="Open Sans"/>
              </a:rPr>
              <a:t>Avantages de l'Éducation Ouverte pour les </a:t>
            </a:r>
            <a:r>
              <a:rPr b="1" i="0" lang="en" sz="2200" u="none" cap="none" strike="noStrike">
                <a:solidFill>
                  <a:srgbClr val="FFDE59"/>
                </a:solidFill>
                <a:latin typeface="Open Sans"/>
                <a:ea typeface="Open Sans"/>
                <a:cs typeface="Open Sans"/>
                <a:sym typeface="Open Sans"/>
              </a:rPr>
              <a:t>étudiants</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7" name="Shape 197"/>
        <p:cNvGrpSpPr/>
        <p:nvPr/>
      </p:nvGrpSpPr>
      <p:grpSpPr>
        <a:xfrm>
          <a:off x="0" y="0"/>
          <a:ext cx="0" cy="0"/>
          <a:chOff x="0" y="0"/>
          <a:chExt cx="0" cy="0"/>
        </a:xfrm>
      </p:grpSpPr>
      <p:sp>
        <p:nvSpPr>
          <p:cNvPr id="198" name="Google Shape;198;gee256591df_0_1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99" name="Google Shape;199;gee256591df_0_17"/>
          <p:cNvSpPr txBox="1"/>
          <p:nvPr/>
        </p:nvSpPr>
        <p:spPr>
          <a:xfrm>
            <a:off x="2596600" y="611125"/>
            <a:ext cx="5038200" cy="2216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200" u="none" cap="none" strike="noStrike">
                <a:solidFill>
                  <a:srgbClr val="004993"/>
                </a:solidFill>
                <a:latin typeface="Open Sans"/>
                <a:ea typeface="Open Sans"/>
                <a:cs typeface="Open Sans"/>
                <a:sym typeface="Open Sans"/>
              </a:rPr>
              <a:t>Soutenir l'inclusion</a:t>
            </a:r>
            <a:endParaRPr b="0" i="0" sz="2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en" sz="2200" u="none" cap="none" strike="noStrike">
                <a:solidFill>
                  <a:srgbClr val="004993"/>
                </a:solidFill>
                <a:latin typeface="Open Sans"/>
                <a:ea typeface="Open Sans"/>
                <a:cs typeface="Open Sans"/>
                <a:sym typeface="Open Sans"/>
              </a:rPr>
              <a:t>Les REL peuvent être adaptées pour refléter différents profils d'étudiants et scénarios d'apprentissage, et d'aborder l'inclusion à différents niveaux</a:t>
            </a:r>
            <a:r>
              <a:rPr b="0" i="0" lang="en" sz="2200" u="none" cap="none" strike="noStrike">
                <a:solidFill>
                  <a:srgbClr val="000000"/>
                </a:solidFill>
                <a:latin typeface="Arial"/>
                <a:ea typeface="Arial"/>
                <a:cs typeface="Arial"/>
                <a:sym typeface="Arial"/>
              </a:rPr>
              <a:t>.</a:t>
            </a:r>
            <a:endParaRPr b="0" i="0" sz="2200" u="none" cap="none" strike="noStrike">
              <a:solidFill>
                <a:srgbClr val="000000"/>
              </a:solidFill>
              <a:latin typeface="Arial"/>
              <a:ea typeface="Arial"/>
              <a:cs typeface="Arial"/>
              <a:sym typeface="Arial"/>
            </a:endParaRPr>
          </a:p>
        </p:txBody>
      </p:sp>
      <p:sp>
        <p:nvSpPr>
          <p:cNvPr id="200" name="Google Shape;200;gee256591df_0_1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01" name="Google Shape;201;gee256591df_0_1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02" name="Google Shape;202;gee256591df_0_1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03" name="Google Shape;203;gee256591df_0_1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gee256591df_0_17"/>
          <p:cNvSpPr txBox="1"/>
          <p:nvPr/>
        </p:nvSpPr>
        <p:spPr>
          <a:xfrm>
            <a:off x="87772" y="1093449"/>
            <a:ext cx="20736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chemeClr val="lt1"/>
                </a:solidFill>
                <a:latin typeface="Open Sans"/>
                <a:ea typeface="Open Sans"/>
                <a:cs typeface="Open Sans"/>
                <a:sym typeface="Open Sans"/>
              </a:rPr>
              <a:t>Avantages de l'Éducation Ouverte pour les </a:t>
            </a:r>
            <a:r>
              <a:rPr b="1" i="0" lang="en" sz="2200" u="none" cap="none" strike="noStrike">
                <a:solidFill>
                  <a:srgbClr val="FFDE59"/>
                </a:solidFill>
                <a:latin typeface="Open Sans"/>
                <a:ea typeface="Open Sans"/>
                <a:cs typeface="Open Sans"/>
                <a:sym typeface="Open Sans"/>
              </a:rPr>
              <a:t>étudiants</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8" name="Shape 208"/>
        <p:cNvGrpSpPr/>
        <p:nvPr/>
      </p:nvGrpSpPr>
      <p:grpSpPr>
        <a:xfrm>
          <a:off x="0" y="0"/>
          <a:ext cx="0" cy="0"/>
          <a:chOff x="0" y="0"/>
          <a:chExt cx="0" cy="0"/>
        </a:xfrm>
      </p:grpSpPr>
      <p:sp>
        <p:nvSpPr>
          <p:cNvPr id="209" name="Google Shape;209;gee256591df_0_2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10" name="Google Shape;210;gee256591df_0_28"/>
          <p:cNvSpPr txBox="1"/>
          <p:nvPr/>
        </p:nvSpPr>
        <p:spPr>
          <a:xfrm>
            <a:off x="2601700" y="89550"/>
            <a:ext cx="4871400" cy="3324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Promouvoir la diversification de l’apprentissage</a:t>
            </a:r>
            <a:br>
              <a:rPr b="0" i="0" lang="en" sz="2200" u="none" cap="none" strike="noStrike">
                <a:solidFill>
                  <a:srgbClr val="004993"/>
                </a:solidFill>
                <a:latin typeface="Open Sans"/>
                <a:ea typeface="Open Sans"/>
                <a:cs typeface="Open Sans"/>
                <a:sym typeface="Open Sans"/>
              </a:rPr>
            </a:br>
            <a:r>
              <a:rPr lang="en" sz="2000">
                <a:solidFill>
                  <a:srgbClr val="004993"/>
                </a:solidFill>
                <a:latin typeface="Open Sans"/>
                <a:ea typeface="Open Sans"/>
                <a:cs typeface="Open Sans"/>
                <a:sym typeface="Open Sans"/>
              </a:rPr>
              <a:t>Les REL sont accessibles partout et à tout moment, de manière répétée (et il ne faut pas sous-estimer la valeur de la répétition !), et dans une variété de formats, pour différents appareils. Les REL favorisent également l'apprentissage dans des conditions formelles et non-formelles.</a:t>
            </a:r>
            <a:endParaRPr b="0" i="0" sz="2000" u="none" cap="none" strike="noStrike">
              <a:solidFill>
                <a:srgbClr val="000000"/>
              </a:solidFill>
              <a:latin typeface="Arial"/>
              <a:ea typeface="Arial"/>
              <a:cs typeface="Arial"/>
              <a:sym typeface="Arial"/>
            </a:endParaRPr>
          </a:p>
        </p:txBody>
      </p:sp>
      <p:sp>
        <p:nvSpPr>
          <p:cNvPr id="211" name="Google Shape;211;gee256591df_0_2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12" name="Google Shape;212;gee256591df_0_2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13" name="Google Shape;213;gee256591df_0_2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14" name="Google Shape;214;gee256591df_0_2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gee256591df_0_28"/>
          <p:cNvSpPr txBox="1"/>
          <p:nvPr/>
        </p:nvSpPr>
        <p:spPr>
          <a:xfrm>
            <a:off x="87772" y="1093449"/>
            <a:ext cx="20736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chemeClr val="lt1"/>
                </a:solidFill>
                <a:latin typeface="Open Sans"/>
                <a:ea typeface="Open Sans"/>
                <a:cs typeface="Open Sans"/>
                <a:sym typeface="Open Sans"/>
              </a:rPr>
              <a:t>Avantages de l'Éducation Ouverte pour les </a:t>
            </a:r>
            <a:r>
              <a:rPr b="1" i="0" lang="en" sz="2200" u="none" cap="none" strike="noStrike">
                <a:solidFill>
                  <a:srgbClr val="FFDE59"/>
                </a:solidFill>
                <a:latin typeface="Open Sans"/>
                <a:ea typeface="Open Sans"/>
                <a:cs typeface="Open Sans"/>
                <a:sym typeface="Open Sans"/>
              </a:rPr>
              <a:t>étudiants</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9" name="Shape 219"/>
        <p:cNvGrpSpPr/>
        <p:nvPr/>
      </p:nvGrpSpPr>
      <p:grpSpPr>
        <a:xfrm>
          <a:off x="0" y="0"/>
          <a:ext cx="0" cy="0"/>
          <a:chOff x="0" y="0"/>
          <a:chExt cx="0" cy="0"/>
        </a:xfrm>
      </p:grpSpPr>
      <p:sp>
        <p:nvSpPr>
          <p:cNvPr id="220" name="Google Shape;220;gee256591df_0_3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21" name="Google Shape;221;gee256591df_0_39"/>
          <p:cNvSpPr txBox="1"/>
          <p:nvPr/>
        </p:nvSpPr>
        <p:spPr>
          <a:xfrm>
            <a:off x="2529550" y="272417"/>
            <a:ext cx="5088300" cy="2893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Promouvoir l’apprentissage tout au long de la vie</a:t>
            </a:r>
            <a:br>
              <a:rPr b="0" i="0" lang="en" sz="2200" u="none" cap="none" strike="noStrike">
                <a:solidFill>
                  <a:srgbClr val="004993"/>
                </a:solidFill>
                <a:latin typeface="Open Sans"/>
                <a:ea typeface="Open Sans"/>
                <a:cs typeface="Open Sans"/>
                <a:sym typeface="Open Sans"/>
              </a:rPr>
            </a:br>
            <a:r>
              <a:rPr b="0" i="0" lang="en" sz="2200" u="none" cap="none" strike="noStrike">
                <a:solidFill>
                  <a:srgbClr val="004993"/>
                </a:solidFill>
                <a:latin typeface="Open Sans"/>
                <a:ea typeface="Open Sans"/>
                <a:cs typeface="Open Sans"/>
                <a:sym typeface="Open Sans"/>
              </a:rPr>
              <a:t>Les REL sont disponibles pour les personnes de tous âges, </a:t>
            </a:r>
            <a:r>
              <a:rPr lang="en" sz="2200">
                <a:solidFill>
                  <a:srgbClr val="004993"/>
                </a:solidFill>
                <a:latin typeface="Open Sans"/>
                <a:ea typeface="Open Sans"/>
                <a:cs typeface="Open Sans"/>
                <a:sym typeface="Open Sans"/>
              </a:rPr>
              <a:t>à tout moment lorsque quelqu'un souhaite</a:t>
            </a:r>
            <a:r>
              <a:rPr b="0" i="0" lang="en" sz="2200" u="none" cap="none" strike="noStrike">
                <a:solidFill>
                  <a:srgbClr val="004993"/>
                </a:solidFill>
                <a:latin typeface="Open Sans"/>
                <a:ea typeface="Open Sans"/>
                <a:cs typeface="Open Sans"/>
                <a:sym typeface="Open Sans"/>
              </a:rPr>
              <a:t> apprendre quelque chose ou revenir à un sujet pour se rafraîchir la mémoire.</a:t>
            </a:r>
            <a:endParaRPr b="0" i="0" sz="2200" u="none" cap="none" strike="noStrike">
              <a:solidFill>
                <a:srgbClr val="004993"/>
              </a:solidFill>
              <a:latin typeface="Open Sans"/>
              <a:ea typeface="Open Sans"/>
              <a:cs typeface="Open Sans"/>
              <a:sym typeface="Open Sans"/>
            </a:endParaRPr>
          </a:p>
        </p:txBody>
      </p:sp>
      <p:sp>
        <p:nvSpPr>
          <p:cNvPr id="222" name="Google Shape;222;gee256591df_0_3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3" name="Google Shape;223;gee256591df_0_3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24" name="Google Shape;224;gee256591df_0_3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25" name="Google Shape;225;gee256591df_0_3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gee256591df_0_39"/>
          <p:cNvSpPr txBox="1"/>
          <p:nvPr/>
        </p:nvSpPr>
        <p:spPr>
          <a:xfrm>
            <a:off x="87772" y="1093449"/>
            <a:ext cx="20736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chemeClr val="lt1"/>
                </a:solidFill>
                <a:latin typeface="Open Sans"/>
                <a:ea typeface="Open Sans"/>
                <a:cs typeface="Open Sans"/>
                <a:sym typeface="Open Sans"/>
              </a:rPr>
              <a:t>Avantages de l'Éducation Ouverte pour les </a:t>
            </a:r>
            <a:r>
              <a:rPr b="1" i="0" lang="en" sz="2200" u="none" cap="none" strike="noStrike">
                <a:solidFill>
                  <a:srgbClr val="FFDE59"/>
                </a:solidFill>
                <a:latin typeface="Open Sans"/>
                <a:ea typeface="Open Sans"/>
                <a:cs typeface="Open Sans"/>
                <a:sym typeface="Open Sans"/>
              </a:rPr>
              <a:t>étudiants</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0" name="Shape 230"/>
        <p:cNvGrpSpPr/>
        <p:nvPr/>
      </p:nvGrpSpPr>
      <p:grpSpPr>
        <a:xfrm>
          <a:off x="0" y="0"/>
          <a:ext cx="0" cy="0"/>
          <a:chOff x="0" y="0"/>
          <a:chExt cx="0" cy="0"/>
        </a:xfrm>
      </p:grpSpPr>
      <p:sp>
        <p:nvSpPr>
          <p:cNvPr id="231" name="Google Shape;231;gee256591df_0_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32" name="Google Shape;232;gee256591df_0_50"/>
          <p:cNvSpPr txBox="1"/>
          <p:nvPr/>
        </p:nvSpPr>
        <p:spPr>
          <a:xfrm>
            <a:off x="2622200" y="551250"/>
            <a:ext cx="50883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Faire des économies</a:t>
            </a:r>
            <a:br>
              <a:rPr b="0"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Des coûts élevés peuvent conduire les étudiants à utiliser des versions anciennes de certaines publications ; avec des REL, ce n'est pas un problème.</a:t>
            </a:r>
            <a:endParaRPr b="0" i="0" sz="2400" u="none" cap="none" strike="noStrike">
              <a:solidFill>
                <a:srgbClr val="004993"/>
              </a:solidFill>
              <a:latin typeface="Open Sans"/>
              <a:ea typeface="Open Sans"/>
              <a:cs typeface="Open Sans"/>
              <a:sym typeface="Open Sans"/>
            </a:endParaRPr>
          </a:p>
        </p:txBody>
      </p:sp>
      <p:sp>
        <p:nvSpPr>
          <p:cNvPr id="233" name="Google Shape;233;gee256591df_0_5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34" name="Google Shape;234;gee256591df_0_5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35" name="Google Shape;235;gee256591df_0_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36" name="Google Shape;236;gee256591df_0_5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gee256591df_0_50"/>
          <p:cNvSpPr txBox="1"/>
          <p:nvPr/>
        </p:nvSpPr>
        <p:spPr>
          <a:xfrm>
            <a:off x="87772" y="1093449"/>
            <a:ext cx="20736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chemeClr val="lt1"/>
                </a:solidFill>
                <a:latin typeface="Open Sans"/>
                <a:ea typeface="Open Sans"/>
                <a:cs typeface="Open Sans"/>
                <a:sym typeface="Open Sans"/>
              </a:rPr>
              <a:t>Avantages de l'Éducation Ouverte pour les </a:t>
            </a:r>
            <a:r>
              <a:rPr b="1" i="0" lang="en" sz="2200" u="none" cap="none" strike="noStrike">
                <a:solidFill>
                  <a:srgbClr val="FFDE59"/>
                </a:solidFill>
                <a:latin typeface="Open Sans"/>
                <a:ea typeface="Open Sans"/>
                <a:cs typeface="Open Sans"/>
                <a:sym typeface="Open Sans"/>
              </a:rPr>
              <a:t>étudiants</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1" name="Shape 241"/>
        <p:cNvGrpSpPr/>
        <p:nvPr/>
      </p:nvGrpSpPr>
      <p:grpSpPr>
        <a:xfrm>
          <a:off x="0" y="0"/>
          <a:ext cx="0" cy="0"/>
          <a:chOff x="0" y="0"/>
          <a:chExt cx="0" cy="0"/>
        </a:xfrm>
      </p:grpSpPr>
      <p:sp>
        <p:nvSpPr>
          <p:cNvPr id="242" name="Google Shape;242;gedaf2065a5_1_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43" name="Google Shape;243;gedaf2065a5_1_52"/>
          <p:cNvSpPr txBox="1"/>
          <p:nvPr/>
        </p:nvSpPr>
        <p:spPr>
          <a:xfrm>
            <a:off x="2611550" y="608875"/>
            <a:ext cx="4829700" cy="2216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Améliorer les opportunités pour l'apprentissage</a:t>
            </a:r>
            <a:endParaRPr b="0" i="0" sz="22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200"/>
              <a:buFont typeface="Arial"/>
              <a:buNone/>
            </a:pPr>
            <a:r>
              <a:rPr b="0" i="0" lang="en" sz="2200" u="none" cap="none" strike="noStrike">
                <a:solidFill>
                  <a:srgbClr val="004993"/>
                </a:solidFill>
                <a:latin typeface="Open Sans"/>
                <a:ea typeface="Open Sans"/>
                <a:cs typeface="Open Sans"/>
                <a:sym typeface="Open Sans"/>
              </a:rPr>
              <a:t>Les étudiants qui utilisent des REL réussissent autant, ou mieux, que ceux qui utilisent des ressources classiques.</a:t>
            </a:r>
            <a:endParaRPr b="0" i="0" sz="2200" u="none" cap="none" strike="noStrike">
              <a:solidFill>
                <a:srgbClr val="000000"/>
              </a:solidFill>
              <a:latin typeface="Open Sans"/>
              <a:ea typeface="Open Sans"/>
              <a:cs typeface="Open Sans"/>
              <a:sym typeface="Open Sans"/>
            </a:endParaRPr>
          </a:p>
        </p:txBody>
      </p:sp>
      <p:sp>
        <p:nvSpPr>
          <p:cNvPr id="244" name="Google Shape;244;gedaf2065a5_1_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5" name="Google Shape;245;gedaf2065a5_1_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46" name="Google Shape;246;gedaf2065a5_1_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47" name="Google Shape;247;gedaf2065a5_1_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gedaf2065a5_1_52"/>
          <p:cNvSpPr txBox="1"/>
          <p:nvPr/>
        </p:nvSpPr>
        <p:spPr>
          <a:xfrm>
            <a:off x="87772" y="1093449"/>
            <a:ext cx="20736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chemeClr val="lt1"/>
                </a:solidFill>
                <a:latin typeface="Open Sans"/>
                <a:ea typeface="Open Sans"/>
                <a:cs typeface="Open Sans"/>
                <a:sym typeface="Open Sans"/>
              </a:rPr>
              <a:t>Avantages de l'Éducation Ouverte pour les </a:t>
            </a:r>
            <a:r>
              <a:rPr b="1" i="0" lang="en" sz="2200" u="none" cap="none" strike="noStrike">
                <a:solidFill>
                  <a:srgbClr val="FFDE59"/>
                </a:solidFill>
                <a:latin typeface="Open Sans"/>
                <a:ea typeface="Open Sans"/>
                <a:cs typeface="Open Sans"/>
                <a:sym typeface="Open Sans"/>
              </a:rPr>
              <a:t>étudiants</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2" name="Shape 252"/>
        <p:cNvGrpSpPr/>
        <p:nvPr/>
      </p:nvGrpSpPr>
      <p:grpSpPr>
        <a:xfrm>
          <a:off x="0" y="0"/>
          <a:ext cx="0" cy="0"/>
          <a:chOff x="0" y="0"/>
          <a:chExt cx="0" cy="0"/>
        </a:xfrm>
      </p:grpSpPr>
      <p:sp>
        <p:nvSpPr>
          <p:cNvPr id="253" name="Google Shape;253;gedaf2065a5_1_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54" name="Google Shape;254;gedaf2065a5_1_62"/>
          <p:cNvSpPr txBox="1"/>
          <p:nvPr/>
        </p:nvSpPr>
        <p:spPr>
          <a:xfrm>
            <a:off x="2622275" y="601375"/>
            <a:ext cx="5088300"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Assurer la préparation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Les REL peuvent être disponibles dès le début des cours, et les étudiants peuvent immédiatement commencer à travailler dessus.</a:t>
            </a:r>
            <a:endParaRPr b="0" i="0" sz="2000" u="none" cap="none" strike="noStrike">
              <a:solidFill>
                <a:srgbClr val="000000"/>
              </a:solidFill>
              <a:latin typeface="Arial"/>
              <a:ea typeface="Arial"/>
              <a:cs typeface="Arial"/>
              <a:sym typeface="Arial"/>
            </a:endParaRPr>
          </a:p>
        </p:txBody>
      </p:sp>
      <p:sp>
        <p:nvSpPr>
          <p:cNvPr id="255" name="Google Shape;255;gedaf2065a5_1_6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56" name="Google Shape;256;gedaf2065a5_1_6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57" name="Google Shape;257;gedaf2065a5_1_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58" name="Google Shape;258;gedaf2065a5_1_6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gedaf2065a5_1_62"/>
          <p:cNvSpPr txBox="1"/>
          <p:nvPr/>
        </p:nvSpPr>
        <p:spPr>
          <a:xfrm>
            <a:off x="87772" y="1093449"/>
            <a:ext cx="20736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chemeClr val="lt1"/>
                </a:solidFill>
                <a:latin typeface="Open Sans"/>
                <a:ea typeface="Open Sans"/>
                <a:cs typeface="Open Sans"/>
                <a:sym typeface="Open Sans"/>
              </a:rPr>
              <a:t>Avantages de l'Éducation Ouverte pour les </a:t>
            </a:r>
            <a:r>
              <a:rPr b="1" i="0" lang="en" sz="2200" u="none" cap="none" strike="noStrike">
                <a:solidFill>
                  <a:srgbClr val="FFDE59"/>
                </a:solidFill>
                <a:latin typeface="Open Sans"/>
                <a:ea typeface="Open Sans"/>
                <a:cs typeface="Open Sans"/>
                <a:sym typeface="Open Sans"/>
              </a:rPr>
              <a:t>étudiants</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1"/>
          <p:cNvSpPr txBox="1"/>
          <p:nvPr/>
        </p:nvSpPr>
        <p:spPr>
          <a:xfrm>
            <a:off x="335335" y="0"/>
            <a:ext cx="6990600" cy="431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1" i="0" lang="en" sz="800" u="none" cap="none" strike="noStrike">
                <a:solidFill>
                  <a:srgbClr val="004993"/>
                </a:solidFill>
                <a:latin typeface="Open Sans"/>
                <a:ea typeface="Open Sans"/>
                <a:cs typeface="Open Sans"/>
                <a:sym typeface="Open Sans"/>
              </a:rPr>
              <a:t>Bienvenue dans cette boîte à outils sur les avantages de l'</a:t>
            </a:r>
            <a:r>
              <a:rPr b="1" lang="en" sz="800">
                <a:solidFill>
                  <a:srgbClr val="004993"/>
                </a:solidFill>
                <a:latin typeface="Open Sans"/>
                <a:ea typeface="Open Sans"/>
                <a:cs typeface="Open Sans"/>
                <a:sym typeface="Open Sans"/>
              </a:rPr>
              <a:t>É</a:t>
            </a:r>
            <a:r>
              <a:rPr b="1" i="0" lang="en" sz="800" u="none" cap="none" strike="noStrike">
                <a:solidFill>
                  <a:srgbClr val="004993"/>
                </a:solidFill>
                <a:latin typeface="Open Sans"/>
                <a:ea typeface="Open Sans"/>
                <a:cs typeface="Open Sans"/>
                <a:sym typeface="Open Sans"/>
              </a:rPr>
              <a:t>ducation </a:t>
            </a:r>
            <a:r>
              <a:rPr b="1" lang="en" sz="800">
                <a:solidFill>
                  <a:srgbClr val="004993"/>
                </a:solidFill>
                <a:latin typeface="Open Sans"/>
                <a:ea typeface="Open Sans"/>
                <a:cs typeface="Open Sans"/>
                <a:sym typeface="Open Sans"/>
              </a:rPr>
              <a:t>O</a:t>
            </a:r>
            <a:r>
              <a:rPr b="1" i="0" lang="en" sz="800" u="none" cap="none" strike="noStrike">
                <a:solidFill>
                  <a:srgbClr val="004993"/>
                </a:solidFill>
                <a:latin typeface="Open Sans"/>
                <a:ea typeface="Open Sans"/>
                <a:cs typeface="Open Sans"/>
                <a:sym typeface="Open Sans"/>
              </a:rPr>
              <a:t>uverte! </a:t>
            </a:r>
            <a:r>
              <a:rPr b="0" i="0" lang="en" sz="800" u="none" cap="none" strike="noStrike">
                <a:solidFill>
                  <a:srgbClr val="004993"/>
                </a:solidFill>
                <a:latin typeface="Open Sans"/>
                <a:ea typeface="Open Sans"/>
                <a:cs typeface="Open Sans"/>
                <a:sym typeface="Open Sans"/>
              </a:rPr>
              <a:t>Il s'agit d'un ensemble d'outils (diapositives, brochures et cartes) préparés par le</a:t>
            </a:r>
            <a:r>
              <a:rPr b="0" i="0" lang="en" sz="800" u="sng" cap="none" strike="noStrike">
                <a:solidFill>
                  <a:schemeClr val="hlink"/>
                </a:solidFill>
                <a:latin typeface="Open Sans"/>
                <a:ea typeface="Open Sans"/>
                <a:cs typeface="Open Sans"/>
                <a:sym typeface="Open Sans"/>
                <a:hlinkClick r:id="rId3"/>
              </a:rPr>
              <a:t> Réseau européen des bibliothécaires pour l'</a:t>
            </a:r>
            <a:r>
              <a:rPr lang="en" sz="800" u="sng">
                <a:solidFill>
                  <a:schemeClr val="hlink"/>
                </a:solidFill>
                <a:latin typeface="Open Sans"/>
                <a:ea typeface="Open Sans"/>
                <a:cs typeface="Open Sans"/>
                <a:sym typeface="Open Sans"/>
                <a:hlinkClick r:id="rId4"/>
              </a:rPr>
              <a:t>É</a:t>
            </a:r>
            <a:r>
              <a:rPr b="0" i="0" lang="en" sz="800" u="sng" cap="none" strike="noStrike">
                <a:solidFill>
                  <a:schemeClr val="hlink"/>
                </a:solidFill>
                <a:latin typeface="Open Sans"/>
                <a:ea typeface="Open Sans"/>
                <a:cs typeface="Open Sans"/>
                <a:sym typeface="Open Sans"/>
                <a:hlinkClick r:id="rId5"/>
              </a:rPr>
              <a:t>ducation </a:t>
            </a:r>
            <a:r>
              <a:rPr lang="en" sz="800" u="sng">
                <a:solidFill>
                  <a:schemeClr val="hlink"/>
                </a:solidFill>
                <a:latin typeface="Open Sans"/>
                <a:ea typeface="Open Sans"/>
                <a:cs typeface="Open Sans"/>
                <a:sym typeface="Open Sans"/>
                <a:hlinkClick r:id="rId6"/>
              </a:rPr>
              <a:t>O</a:t>
            </a:r>
            <a:r>
              <a:rPr b="0" i="0" lang="en" sz="800" u="sng" cap="none" strike="noStrike">
                <a:solidFill>
                  <a:schemeClr val="hlink"/>
                </a:solidFill>
                <a:latin typeface="Open Sans"/>
                <a:ea typeface="Open Sans"/>
                <a:cs typeface="Open Sans"/>
                <a:sym typeface="Open Sans"/>
                <a:hlinkClick r:id="rId7"/>
              </a:rPr>
              <a:t>uverte </a:t>
            </a:r>
            <a:r>
              <a:rPr b="0" i="0" lang="en" sz="800" u="none" cap="none" strike="noStrike">
                <a:solidFill>
                  <a:srgbClr val="004993"/>
                </a:solidFill>
                <a:latin typeface="Open Sans"/>
                <a:ea typeface="Open Sans"/>
                <a:cs typeface="Open Sans"/>
                <a:sym typeface="Open Sans"/>
              </a:rPr>
              <a:t>ENOEL (European Network of Open Education Librarians). Cette boîte à outils vise à sensibiliser à l'importance de l'</a:t>
            </a:r>
            <a:r>
              <a:rPr lang="en" sz="800">
                <a:solidFill>
                  <a:srgbClr val="004993"/>
                </a:solidFill>
                <a:latin typeface="Open Sans"/>
                <a:ea typeface="Open Sans"/>
                <a:cs typeface="Open Sans"/>
                <a:sym typeface="Open Sans"/>
              </a:rPr>
              <a:t>É</a:t>
            </a:r>
            <a:r>
              <a:rPr b="0" i="0" lang="en" sz="800" u="none" cap="none" strike="noStrike">
                <a:solidFill>
                  <a:srgbClr val="004993"/>
                </a:solidFill>
                <a:latin typeface="Open Sans"/>
                <a:ea typeface="Open Sans"/>
                <a:cs typeface="Open Sans"/>
                <a:sym typeface="Open Sans"/>
              </a:rPr>
              <a:t>ducation </a:t>
            </a:r>
            <a:r>
              <a:rPr lang="en" sz="800">
                <a:solidFill>
                  <a:srgbClr val="004993"/>
                </a:solidFill>
                <a:latin typeface="Open Sans"/>
                <a:ea typeface="Open Sans"/>
                <a:cs typeface="Open Sans"/>
                <a:sym typeface="Open Sans"/>
              </a:rPr>
              <a:t>O</a:t>
            </a:r>
            <a:r>
              <a:rPr b="0" i="0" lang="en" sz="800" u="none" cap="none" strike="noStrike">
                <a:solidFill>
                  <a:srgbClr val="004993"/>
                </a:solidFill>
                <a:latin typeface="Open Sans"/>
                <a:ea typeface="Open Sans"/>
                <a:cs typeface="Open Sans"/>
                <a:sym typeface="Open Sans"/>
              </a:rPr>
              <a:t>uverte et met en évidence les avantages pour les étudiants, les enseignants, les établissement</a:t>
            </a:r>
            <a:r>
              <a:rPr lang="en" sz="800">
                <a:solidFill>
                  <a:srgbClr val="004993"/>
                </a:solidFill>
                <a:latin typeface="Open Sans"/>
                <a:ea typeface="Open Sans"/>
                <a:cs typeface="Open Sans"/>
                <a:sym typeface="Open Sans"/>
              </a:rPr>
              <a:t>s, </a:t>
            </a:r>
            <a:r>
              <a:rPr b="0" i="0" lang="en" sz="800" u="none" cap="none" strike="noStrike">
                <a:solidFill>
                  <a:srgbClr val="004993"/>
                </a:solidFill>
                <a:latin typeface="Open Sans"/>
                <a:ea typeface="Open Sans"/>
                <a:cs typeface="Open Sans"/>
                <a:sym typeface="Open Sans"/>
              </a:rPr>
              <a:t>la société et les bibliot</a:t>
            </a:r>
            <a:r>
              <a:rPr lang="en" sz="800">
                <a:solidFill>
                  <a:srgbClr val="004993"/>
                </a:solidFill>
                <a:latin typeface="Open Sans"/>
                <a:ea typeface="Open Sans"/>
                <a:cs typeface="Open Sans"/>
                <a:sym typeface="Open Sans"/>
              </a:rPr>
              <a:t>hécaires</a:t>
            </a:r>
            <a:r>
              <a:rPr b="0" i="0" lang="en" sz="800" u="none" cap="none" strike="noStrike">
                <a:solidFill>
                  <a:srgbClr val="004993"/>
                </a:solidFill>
                <a:latin typeface="Open Sans"/>
                <a:ea typeface="Open Sans"/>
                <a:cs typeface="Open Sans"/>
                <a:sym typeface="Open Sans"/>
              </a:rPr>
              <a:t>.</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4993"/>
                </a:solidFill>
                <a:latin typeface="Open Sans"/>
                <a:ea typeface="Open Sans"/>
                <a:cs typeface="Open Sans"/>
                <a:sym typeface="Open Sans"/>
              </a:rPr>
              <a:t>Ce kit contient des </a:t>
            </a:r>
            <a:r>
              <a:rPr b="1" i="0" lang="en" sz="800" u="none" cap="none" strike="noStrike">
                <a:solidFill>
                  <a:srgbClr val="004993"/>
                </a:solidFill>
                <a:latin typeface="Open Sans"/>
                <a:ea typeface="Open Sans"/>
                <a:cs typeface="Open Sans"/>
                <a:sym typeface="Open Sans"/>
              </a:rPr>
              <a:t>cartes</a:t>
            </a:r>
            <a:r>
              <a:rPr b="1" lang="en" sz="800">
                <a:solidFill>
                  <a:srgbClr val="004993"/>
                </a:solidFill>
                <a:latin typeface="Open Sans"/>
                <a:ea typeface="Open Sans"/>
                <a:cs typeface="Open Sans"/>
                <a:sym typeface="Open Sans"/>
              </a:rPr>
              <a:t>.</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4993"/>
                </a:solidFill>
                <a:latin typeface="Open Sans"/>
                <a:ea typeface="Open Sans"/>
                <a:cs typeface="Open Sans"/>
                <a:sym typeface="Open Sans"/>
              </a:rPr>
              <a:t>*Les dimensions des diapositives sont celles des cartes a</a:t>
            </a:r>
            <a:r>
              <a:rPr lang="en" sz="800">
                <a:solidFill>
                  <a:srgbClr val="004993"/>
                </a:solidFill>
                <a:latin typeface="Open Sans"/>
                <a:ea typeface="Open Sans"/>
                <a:cs typeface="Open Sans"/>
                <a:sym typeface="Open Sans"/>
              </a:rPr>
              <a:t>fin de garantir un affichage optimal dans les médias sociaux. Vous pouvez télécharger chaque diapositive séparément sous forme d'image jpg.</a:t>
            </a:r>
            <a:endParaRPr b="0" i="0" sz="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800"/>
              <a:buFont typeface="Arial"/>
              <a:buNone/>
            </a:pPr>
            <a:r>
              <a:rPr b="1" i="0" lang="en" sz="800" u="none" cap="none" strike="noStrike">
                <a:solidFill>
                  <a:srgbClr val="004993"/>
                </a:solidFill>
                <a:latin typeface="Open Sans"/>
                <a:ea typeface="Open Sans"/>
                <a:cs typeface="Open Sans"/>
                <a:sym typeface="Open Sans"/>
              </a:rPr>
              <a:t>Vous pouvez utiliser les modèles directement tels quels ou choisir de les adapter à vos besoins spécifiques.</a:t>
            </a:r>
            <a:endParaRPr b="0" i="0" sz="8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800"/>
              <a:buFont typeface="Arial"/>
              <a:buNone/>
            </a:pPr>
            <a:r>
              <a:rPr b="1" i="0" lang="en" sz="800" u="none" cap="none" strike="noStrike">
                <a:solidFill>
                  <a:srgbClr val="004993"/>
                </a:solidFill>
                <a:latin typeface="Open Sans"/>
                <a:ea typeface="Open Sans"/>
                <a:cs typeface="Open Sans"/>
                <a:sym typeface="Open Sans"/>
              </a:rPr>
              <a:t>Pour utiliser le modèle sans l’adapter</a:t>
            </a:r>
            <a:r>
              <a:rPr b="0" i="0" lang="en" sz="800" u="none" cap="none" strike="noStrike">
                <a:solidFill>
                  <a:srgbClr val="004993"/>
                </a:solidFill>
                <a:latin typeface="Open Sans"/>
                <a:ea typeface="Open Sans"/>
                <a:cs typeface="Open Sans"/>
                <a:sym typeface="Open Sans"/>
              </a:rPr>
              <a:t>, il suffit de télécharger l'ensemble du diaporama ou une diapositive particulière que vous souhaitez utiliser.</a:t>
            </a:r>
            <a:endParaRPr b="0" i="0" sz="8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800"/>
              <a:buFont typeface="Arial"/>
              <a:buNone/>
            </a:pPr>
            <a:r>
              <a:rPr b="1" i="0" lang="en" sz="800" u="none" cap="none" strike="noStrike">
                <a:solidFill>
                  <a:srgbClr val="004993"/>
                </a:solidFill>
                <a:latin typeface="Open Sans"/>
                <a:ea typeface="Open Sans"/>
                <a:cs typeface="Open Sans"/>
                <a:sym typeface="Open Sans"/>
              </a:rPr>
              <a:t>Pour adapter le modèle à vos besoins:</a:t>
            </a:r>
            <a:endParaRPr b="0" i="0" sz="800" u="none" cap="none" strike="noStrike">
              <a:solidFill>
                <a:srgbClr val="000000"/>
              </a:solidFill>
              <a:latin typeface="Arial"/>
              <a:ea typeface="Arial"/>
              <a:cs typeface="Arial"/>
              <a:sym typeface="Arial"/>
            </a:endParaRPr>
          </a:p>
          <a:p>
            <a:pPr indent="-279400" lvl="0" marL="457200" marR="0" rtl="0" algn="l">
              <a:lnSpc>
                <a:spcPct val="115000"/>
              </a:lnSpc>
              <a:spcBef>
                <a:spcPts val="0"/>
              </a:spcBef>
              <a:spcAft>
                <a:spcPts val="0"/>
              </a:spcAft>
              <a:buClr>
                <a:srgbClr val="004993"/>
              </a:buClr>
              <a:buSzPts val="800"/>
              <a:buFont typeface="Open Sans"/>
              <a:buChar char="-"/>
            </a:pPr>
            <a:r>
              <a:rPr b="0" i="0" lang="en" sz="800" u="none" cap="none" strike="noStrike">
                <a:solidFill>
                  <a:srgbClr val="004993"/>
                </a:solidFill>
                <a:latin typeface="Open Sans"/>
                <a:ea typeface="Open Sans"/>
                <a:cs typeface="Open Sans"/>
                <a:sym typeface="Open Sans"/>
              </a:rPr>
              <a:t>Téléchargez l'outil que vous souhaitez utiliser</a:t>
            </a:r>
            <a:endParaRPr b="0" i="0" sz="800" u="none" cap="none" strike="noStrike">
              <a:solidFill>
                <a:srgbClr val="000000"/>
              </a:solidFill>
              <a:latin typeface="Arial"/>
              <a:ea typeface="Arial"/>
              <a:cs typeface="Arial"/>
              <a:sym typeface="Arial"/>
            </a:endParaRPr>
          </a:p>
          <a:p>
            <a:pPr indent="-279400" lvl="0" marL="457200" marR="0" rtl="0" algn="l">
              <a:lnSpc>
                <a:spcPct val="115000"/>
              </a:lnSpc>
              <a:spcBef>
                <a:spcPts val="0"/>
              </a:spcBef>
              <a:spcAft>
                <a:spcPts val="0"/>
              </a:spcAft>
              <a:buClr>
                <a:srgbClr val="004993"/>
              </a:buClr>
              <a:buSzPts val="800"/>
              <a:buFont typeface="Open Sans"/>
              <a:buChar char="-"/>
            </a:pPr>
            <a:r>
              <a:rPr b="0" i="0" lang="en" sz="800" u="none" cap="none" strike="noStrike">
                <a:solidFill>
                  <a:srgbClr val="004993"/>
                </a:solidFill>
                <a:latin typeface="Open Sans"/>
                <a:ea typeface="Open Sans"/>
                <a:cs typeface="Open Sans"/>
                <a:sym typeface="Open Sans"/>
              </a:rPr>
              <a:t>Adaptez-le à vos besoins (ajoutez le logo de votre organisation et apportez tout autre changement que vous estimez utile).</a:t>
            </a:r>
            <a:endParaRPr b="0" i="0" sz="800" u="none" cap="none" strike="noStrike">
              <a:solidFill>
                <a:srgbClr val="000000"/>
              </a:solidFill>
              <a:latin typeface="Arial"/>
              <a:ea typeface="Arial"/>
              <a:cs typeface="Arial"/>
              <a:sym typeface="Arial"/>
            </a:endParaRPr>
          </a:p>
          <a:p>
            <a:pPr indent="-279400" lvl="0" marL="457200" marR="0" rtl="0" algn="l">
              <a:lnSpc>
                <a:spcPct val="115000"/>
              </a:lnSpc>
              <a:spcBef>
                <a:spcPts val="0"/>
              </a:spcBef>
              <a:spcAft>
                <a:spcPts val="0"/>
              </a:spcAft>
              <a:buClr>
                <a:srgbClr val="004993"/>
              </a:buClr>
              <a:buSzPts val="800"/>
              <a:buFont typeface="Open Sans"/>
              <a:buChar char="-"/>
            </a:pPr>
            <a:r>
              <a:rPr b="0" i="0" lang="en" sz="800" u="none" cap="none" strike="noStrike">
                <a:solidFill>
                  <a:srgbClr val="004993"/>
                </a:solidFill>
                <a:latin typeface="Open Sans"/>
                <a:ea typeface="Open Sans"/>
                <a:cs typeface="Open Sans"/>
                <a:sym typeface="Open Sans"/>
              </a:rPr>
              <a:t>Veillez à ce que la version adaptée comporte une note indiquant: “Cette œuvre est un dérivé de [nom du fichier (par exemple French_3. OE Benefits - ENOEL cards)], [lien vers la source originale: </a:t>
            </a:r>
            <a:r>
              <a:rPr lang="en" sz="800" u="sng">
                <a:solidFill>
                  <a:schemeClr val="hlink"/>
                </a:solidFill>
                <a:latin typeface="Open Sans"/>
                <a:ea typeface="Open Sans"/>
                <a:cs typeface="Open Sans"/>
                <a:sym typeface="Open Sans"/>
                <a:hlinkClick r:id="rId8"/>
              </a:rPr>
              <a:t>https://doi.org/10.5281/zenodo.5568482</a:t>
            </a:r>
            <a:r>
              <a:rPr b="0" i="0" lang="en" sz="800" u="none" cap="none" strike="noStrike">
                <a:solidFill>
                  <a:srgbClr val="45BEDF"/>
                </a:solidFill>
                <a:latin typeface="Open Sans"/>
                <a:ea typeface="Open Sans"/>
                <a:cs typeface="Open Sans"/>
                <a:sym typeface="Open Sans"/>
              </a:rPr>
              <a:t>,</a:t>
            </a:r>
            <a:r>
              <a:rPr b="0" i="0" lang="en" sz="800" u="none" cap="none" strike="noStrike">
                <a:solidFill>
                  <a:srgbClr val="004993"/>
                </a:solidFill>
                <a:latin typeface="Open Sans"/>
                <a:ea typeface="Open Sans"/>
                <a:cs typeface="Open Sans"/>
                <a:sym typeface="Open Sans"/>
              </a:rPr>
              <a:t> by </a:t>
            </a:r>
            <a:r>
              <a:rPr b="0" i="0" lang="en" sz="800" u="sng" cap="none" strike="noStrike">
                <a:solidFill>
                  <a:srgbClr val="45BEDF"/>
                </a:solidFill>
                <a:latin typeface="Open Sans"/>
                <a:ea typeface="Open Sans"/>
                <a:cs typeface="Open Sans"/>
                <a:sym typeface="Open Sans"/>
                <a:hlinkClick r:id="rId9">
                  <a:extLst>
                    <a:ext uri="{A12FA001-AC4F-418D-AE19-62706E023703}">
                      <ahyp:hlinkClr val="tx"/>
                    </a:ext>
                  </a:extLst>
                </a:hlinkClick>
              </a:rPr>
              <a:t>SPARC Europe</a:t>
            </a:r>
            <a:r>
              <a:rPr b="0" i="0" lang="en" sz="800" u="none" cap="none" strike="noStrike">
                <a:solidFill>
                  <a:srgbClr val="45BEDF"/>
                </a:solidFill>
                <a:latin typeface="Open Sans"/>
                <a:ea typeface="Open Sans"/>
                <a:cs typeface="Open Sans"/>
                <a:sym typeface="Open Sans"/>
              </a:rPr>
              <a:t> </a:t>
            </a:r>
            <a:r>
              <a:rPr b="0" i="0" lang="en" sz="800" u="none" cap="none" strike="noStrike">
                <a:solidFill>
                  <a:srgbClr val="004993"/>
                </a:solidFill>
                <a:latin typeface="Open Sans"/>
                <a:ea typeface="Open Sans"/>
                <a:cs typeface="Open Sans"/>
                <a:sym typeface="Open Sans"/>
              </a:rPr>
              <a:t>(ENOEL), </a:t>
            </a:r>
            <a:r>
              <a:rPr b="0" i="0" lang="en" sz="800" u="sng" cap="none" strike="noStrike">
                <a:solidFill>
                  <a:srgbClr val="45BEDF"/>
                </a:solidFill>
                <a:latin typeface="Open Sans"/>
                <a:ea typeface="Open Sans"/>
                <a:cs typeface="Open Sans"/>
                <a:sym typeface="Open Sans"/>
                <a:hlinkClick r:id="rId10">
                  <a:extLst>
                    <a:ext uri="{A12FA001-AC4F-418D-AE19-62706E023703}">
                      <ahyp:hlinkClr val="tx"/>
                    </a:ext>
                  </a:extLst>
                </a:hlinkClick>
              </a:rPr>
              <a:t>CC BY</a:t>
            </a:r>
            <a:r>
              <a:rPr b="0" i="0" lang="en" sz="800" u="none" cap="none" strike="noStrike">
                <a:solidFill>
                  <a:srgbClr val="45BEDF"/>
                </a:solidFill>
                <a:latin typeface="Open Sans"/>
                <a:ea typeface="Open Sans"/>
                <a:cs typeface="Open Sans"/>
                <a:sym typeface="Open Sans"/>
              </a:rPr>
              <a:t>.</a:t>
            </a:r>
            <a:r>
              <a:rPr b="0" i="0" lang="en" sz="800" u="none" cap="none" strike="noStrike">
                <a:solidFill>
                  <a:srgbClr val="004993"/>
                </a:solidFill>
                <a:latin typeface="Open Sans"/>
                <a:ea typeface="Open Sans"/>
                <a:cs typeface="Open Sans"/>
                <a:sym typeface="Open Sans"/>
              </a:rPr>
              <a:t>”</a:t>
            </a:r>
            <a:endParaRPr b="0" i="0" sz="800" u="none" cap="none" strike="noStrike">
              <a:solidFill>
                <a:srgbClr val="004993"/>
              </a:solidFill>
              <a:latin typeface="Open Sans"/>
              <a:ea typeface="Open Sans"/>
              <a:cs typeface="Open Sans"/>
              <a:sym typeface="Open Sans"/>
            </a:endParaRPr>
          </a:p>
          <a:p>
            <a:pPr indent="0" lvl="0" marL="457200" marR="0" rtl="0" algn="l">
              <a:lnSpc>
                <a:spcPct val="115000"/>
              </a:lnSpc>
              <a:spcBef>
                <a:spcPts val="0"/>
              </a:spcBef>
              <a:spcAft>
                <a:spcPts val="0"/>
              </a:spcAft>
              <a:buClr>
                <a:srgbClr val="000000"/>
              </a:buClr>
              <a:buSzPts val="8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4993"/>
                </a:solidFill>
                <a:latin typeface="Open Sans"/>
                <a:ea typeface="Open Sans"/>
                <a:cs typeface="Open Sans"/>
                <a:sym typeface="Open Sans"/>
              </a:rPr>
              <a:t>Vous trouverez ci-dessous une brève description de l'organisation du kit ainsi que des suggestions d'utilisation pour certaines diapositives. </a:t>
            </a:r>
            <a:br>
              <a:rPr b="0" i="0" lang="en" sz="800" u="none" cap="none" strike="noStrike">
                <a:solidFill>
                  <a:srgbClr val="004993"/>
                </a:solidFill>
                <a:latin typeface="Open Sans"/>
                <a:ea typeface="Open Sans"/>
                <a:cs typeface="Open Sans"/>
                <a:sym typeface="Open Sans"/>
              </a:rPr>
            </a:br>
            <a:r>
              <a:rPr b="0" i="0" lang="en" sz="800" u="none" cap="none" strike="noStrike">
                <a:solidFill>
                  <a:srgbClr val="004993"/>
                </a:solidFill>
                <a:latin typeface="Open Sans"/>
                <a:ea typeface="Open Sans"/>
                <a:cs typeface="Open Sans"/>
                <a:sym typeface="Open Sans"/>
              </a:rPr>
              <a:t>Il ne s'agit que de suggestions ; nous vous encourageons à faire votre choix et à créer des outils adaptés à vos besoins.</a:t>
            </a:r>
            <a:endParaRPr b="0" i="0" sz="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700"/>
              <a:buFont typeface="Arial"/>
              <a:buNone/>
            </a:pPr>
            <a:r>
              <a:rPr b="1" i="0" lang="en" sz="700" u="none" cap="none" strike="noStrike">
                <a:solidFill>
                  <a:srgbClr val="004993"/>
                </a:solidFill>
                <a:latin typeface="Open Sans"/>
                <a:ea typeface="Open Sans"/>
                <a:cs typeface="Open Sans"/>
                <a:sym typeface="Open Sans"/>
              </a:rPr>
              <a:t>La diapositive 3</a:t>
            </a:r>
            <a:r>
              <a:rPr b="0" i="0" lang="en" sz="700" u="none" cap="none" strike="noStrike">
                <a:solidFill>
                  <a:srgbClr val="004993"/>
                </a:solidFill>
                <a:latin typeface="Open Sans"/>
                <a:ea typeface="Open Sans"/>
                <a:cs typeface="Open Sans"/>
                <a:sym typeface="Open Sans"/>
              </a:rPr>
              <a:t> vous donne un exemple d'adaptation du modèle, y compris le placement du logo de votre organisation et </a:t>
            </a:r>
            <a:endParaRPr b="0" i="0" sz="700" u="none" cap="none" strike="noStrike">
              <a:solidFill>
                <a:srgbClr val="000000"/>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700"/>
              <a:buFont typeface="Arial"/>
              <a:buNone/>
            </a:pPr>
            <a:r>
              <a:rPr b="0" i="0" lang="en" sz="700" u="none" cap="none" strike="noStrike">
                <a:solidFill>
                  <a:srgbClr val="004993"/>
                </a:solidFill>
                <a:latin typeface="Open Sans"/>
                <a:ea typeface="Open Sans"/>
                <a:cs typeface="Open Sans"/>
                <a:sym typeface="Open Sans"/>
              </a:rPr>
              <a:t>la déclaration d'attribution.</a:t>
            </a:r>
            <a:endParaRPr b="0" i="0" sz="7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1" i="0" lang="en" sz="700" u="none" cap="none" strike="noStrike">
                <a:solidFill>
                  <a:srgbClr val="004993"/>
                </a:solidFill>
                <a:latin typeface="Open Sans"/>
                <a:ea typeface="Open Sans"/>
                <a:cs typeface="Open Sans"/>
                <a:sym typeface="Open Sans"/>
              </a:rPr>
              <a:t>Les diapositives 4 à 12</a:t>
            </a:r>
            <a:r>
              <a:rPr b="0" i="0" lang="en" sz="700" u="none" cap="none" strike="noStrike">
                <a:solidFill>
                  <a:srgbClr val="004993"/>
                </a:solidFill>
                <a:latin typeface="Open Sans"/>
                <a:ea typeface="Open Sans"/>
                <a:cs typeface="Open Sans"/>
                <a:sym typeface="Open Sans"/>
              </a:rPr>
              <a:t> peuvent être considérées comme des "accroches" ; elles posent les premières questions et énoncent les principes de base des ressources éducatives libres (REL). </a:t>
            </a:r>
            <a:endParaRPr b="0" i="0" sz="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1" i="0" lang="en" sz="700" u="none" cap="none" strike="noStrike">
                <a:solidFill>
                  <a:srgbClr val="004993"/>
                </a:solidFill>
                <a:latin typeface="Open Sans"/>
                <a:ea typeface="Open Sans"/>
                <a:cs typeface="Open Sans"/>
                <a:sym typeface="Open Sans"/>
              </a:rPr>
              <a:t>Les diapositives 13</a:t>
            </a:r>
            <a:r>
              <a:rPr b="1" lang="en" sz="700">
                <a:solidFill>
                  <a:srgbClr val="004993"/>
                </a:solidFill>
                <a:latin typeface="Open Sans"/>
                <a:ea typeface="Open Sans"/>
                <a:cs typeface="Open Sans"/>
                <a:sym typeface="Open Sans"/>
              </a:rPr>
              <a:t> à 63</a:t>
            </a:r>
            <a:r>
              <a:rPr b="0" i="0" lang="en" sz="700" u="none" cap="none" strike="noStrike">
                <a:solidFill>
                  <a:srgbClr val="004993"/>
                </a:solidFill>
                <a:latin typeface="Open Sans"/>
                <a:ea typeface="Open Sans"/>
                <a:cs typeface="Open Sans"/>
                <a:sym typeface="Open Sans"/>
              </a:rPr>
              <a:t> montrent les avantages de l'</a:t>
            </a:r>
            <a:r>
              <a:rPr lang="en" sz="700">
                <a:solidFill>
                  <a:srgbClr val="004993"/>
                </a:solidFill>
                <a:latin typeface="Open Sans"/>
                <a:ea typeface="Open Sans"/>
                <a:cs typeface="Open Sans"/>
                <a:sym typeface="Open Sans"/>
              </a:rPr>
              <a:t>Éducation Ouverte</a:t>
            </a:r>
            <a:r>
              <a:rPr b="0" i="0" lang="en" sz="700" u="none" cap="none" strike="noStrike">
                <a:solidFill>
                  <a:srgbClr val="004993"/>
                </a:solidFill>
                <a:latin typeface="Open Sans"/>
                <a:ea typeface="Open Sans"/>
                <a:cs typeface="Open Sans"/>
                <a:sym typeface="Open Sans"/>
              </a:rPr>
              <a:t> pour </a:t>
            </a:r>
            <a:r>
              <a:rPr lang="en" sz="700">
                <a:solidFill>
                  <a:srgbClr val="004993"/>
                </a:solidFill>
                <a:latin typeface="Open Sans"/>
                <a:ea typeface="Open Sans"/>
                <a:cs typeface="Open Sans"/>
                <a:sym typeface="Open Sans"/>
              </a:rPr>
              <a:t>cinq</a:t>
            </a:r>
            <a:r>
              <a:rPr b="0" i="0" lang="en" sz="700" u="none" cap="none" strike="noStrike">
                <a:solidFill>
                  <a:srgbClr val="004993"/>
                </a:solidFill>
                <a:latin typeface="Open Sans"/>
                <a:ea typeface="Open Sans"/>
                <a:cs typeface="Open Sans"/>
                <a:sym typeface="Open Sans"/>
              </a:rPr>
              <a:t> publics différents : les étudiants (fond jaune), les enseignants (fond orange), les établissements (fond turquoise)</a:t>
            </a:r>
            <a:r>
              <a:rPr lang="en" sz="700">
                <a:solidFill>
                  <a:srgbClr val="004993"/>
                </a:solidFill>
                <a:latin typeface="Open Sans"/>
                <a:ea typeface="Open Sans"/>
                <a:cs typeface="Open Sans"/>
                <a:sym typeface="Open Sans"/>
              </a:rPr>
              <a:t>, </a:t>
            </a:r>
            <a:r>
              <a:rPr b="0" i="0" lang="en" sz="700" u="none" cap="none" strike="noStrike">
                <a:solidFill>
                  <a:srgbClr val="004993"/>
                </a:solidFill>
                <a:latin typeface="Open Sans"/>
                <a:ea typeface="Open Sans"/>
                <a:cs typeface="Open Sans"/>
                <a:sym typeface="Open Sans"/>
              </a:rPr>
              <a:t>pour tous (fond blanc) et pour les bibliothécaires (fond</a:t>
            </a:r>
            <a:r>
              <a:rPr lang="en" sz="700">
                <a:solidFill>
                  <a:srgbClr val="004993"/>
                </a:solidFill>
                <a:latin typeface="Open Sans"/>
                <a:ea typeface="Open Sans"/>
                <a:cs typeface="Open Sans"/>
                <a:sym typeface="Open Sans"/>
              </a:rPr>
              <a:t> bleu)</a:t>
            </a:r>
            <a:r>
              <a:rPr b="0" i="0" lang="en" sz="700" u="none" cap="none" strike="noStrike">
                <a:solidFill>
                  <a:srgbClr val="004993"/>
                </a:solidFill>
                <a:latin typeface="Open Sans"/>
                <a:ea typeface="Open Sans"/>
                <a:cs typeface="Open Sans"/>
                <a:sym typeface="Open Sans"/>
              </a:rPr>
              <a:t>. Vous pouvez les utiliser pour vous adresser à ces divers publics.</a:t>
            </a:r>
            <a:endParaRPr b="0" i="0" sz="7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3" name="Shape 263"/>
        <p:cNvGrpSpPr/>
        <p:nvPr/>
      </p:nvGrpSpPr>
      <p:grpSpPr>
        <a:xfrm>
          <a:off x="0" y="0"/>
          <a:ext cx="0" cy="0"/>
          <a:chOff x="0" y="0"/>
          <a:chExt cx="0" cy="0"/>
        </a:xfrm>
      </p:grpSpPr>
      <p:sp>
        <p:nvSpPr>
          <p:cNvPr id="264" name="Google Shape;264;gedaf2065a5_1_72"/>
          <p:cNvSpPr txBox="1"/>
          <p:nvPr/>
        </p:nvSpPr>
        <p:spPr>
          <a:xfrm>
            <a:off x="2611550" y="513125"/>
            <a:ext cx="4829700" cy="2555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Améliorer la qualité</a:t>
            </a:r>
            <a:endParaRPr b="0" i="0" sz="2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en" sz="2200" u="none" cap="none" strike="noStrike">
                <a:solidFill>
                  <a:srgbClr val="004993"/>
                </a:solidFill>
                <a:latin typeface="Open Sans"/>
                <a:ea typeface="Open Sans"/>
                <a:cs typeface="Open Sans"/>
                <a:sym typeface="Open Sans"/>
              </a:rPr>
              <a:t>Les REL permettent l'amélioration de la qualité des ressources et leur mise à jour continuelle,</a:t>
            </a:r>
            <a:r>
              <a:rPr lang="en" sz="2200">
                <a:solidFill>
                  <a:srgbClr val="004993"/>
                </a:solidFill>
                <a:latin typeface="Open Sans"/>
                <a:ea typeface="Open Sans"/>
                <a:cs typeface="Open Sans"/>
                <a:sym typeface="Open Sans"/>
              </a:rPr>
              <a:t> </a:t>
            </a:r>
            <a:r>
              <a:rPr b="0" i="0" lang="en" sz="2200" u="none" cap="none" strike="noStrike">
                <a:solidFill>
                  <a:srgbClr val="004993"/>
                </a:solidFill>
                <a:latin typeface="Open Sans"/>
                <a:ea typeface="Open Sans"/>
                <a:cs typeface="Open Sans"/>
                <a:sym typeface="Open Sans"/>
              </a:rPr>
              <a:t>ainsi que leur diffusion rapide,</a:t>
            </a:r>
            <a:r>
              <a:rPr lang="en" sz="2200">
                <a:solidFill>
                  <a:srgbClr val="004993"/>
                </a:solidFill>
                <a:latin typeface="Open Sans"/>
                <a:ea typeface="Open Sans"/>
                <a:cs typeface="Open Sans"/>
                <a:sym typeface="Open Sans"/>
              </a:rPr>
              <a:t> </a:t>
            </a:r>
            <a:r>
              <a:rPr b="0" i="0" lang="en" sz="2200" u="none" cap="none" strike="noStrike">
                <a:solidFill>
                  <a:srgbClr val="004993"/>
                </a:solidFill>
                <a:latin typeface="Open Sans"/>
                <a:ea typeface="Open Sans"/>
                <a:cs typeface="Open Sans"/>
                <a:sym typeface="Open Sans"/>
              </a:rPr>
              <a:t>ce qui assure que l'information contenue est mise à jour.</a:t>
            </a:r>
            <a:endParaRPr b="0" i="0" sz="2200" u="none" cap="none" strike="noStrike">
              <a:solidFill>
                <a:srgbClr val="004993"/>
              </a:solidFill>
              <a:latin typeface="Open Sans"/>
              <a:ea typeface="Open Sans"/>
              <a:cs typeface="Open Sans"/>
              <a:sym typeface="Open Sans"/>
            </a:endParaRPr>
          </a:p>
        </p:txBody>
      </p:sp>
      <p:sp>
        <p:nvSpPr>
          <p:cNvPr id="265" name="Google Shape;265;gedaf2065a5_1_7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66" name="Google Shape;266;gedaf2065a5_1_7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67" name="Google Shape;267;gedaf2065a5_1_7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68" name="Google Shape;268;gedaf2065a5_1_7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69" name="Google Shape;269;gedaf2065a5_1_7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gedaf2065a5_1_72"/>
          <p:cNvSpPr txBox="1"/>
          <p:nvPr/>
        </p:nvSpPr>
        <p:spPr>
          <a:xfrm>
            <a:off x="87772" y="1093449"/>
            <a:ext cx="20736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chemeClr val="lt1"/>
                </a:solidFill>
                <a:latin typeface="Open Sans"/>
                <a:ea typeface="Open Sans"/>
                <a:cs typeface="Open Sans"/>
                <a:sym typeface="Open Sans"/>
              </a:rPr>
              <a:t>Avantages de l'Éducation Ouverte pour les </a:t>
            </a:r>
            <a:r>
              <a:rPr b="1" i="0" lang="en" sz="2200" u="none" cap="none" strike="noStrike">
                <a:solidFill>
                  <a:srgbClr val="FFDE59"/>
                </a:solidFill>
                <a:latin typeface="Open Sans"/>
                <a:ea typeface="Open Sans"/>
                <a:cs typeface="Open Sans"/>
                <a:sym typeface="Open Sans"/>
              </a:rPr>
              <a:t>étudiants</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74" name="Shape 274"/>
        <p:cNvGrpSpPr/>
        <p:nvPr/>
      </p:nvGrpSpPr>
      <p:grpSpPr>
        <a:xfrm>
          <a:off x="0" y="0"/>
          <a:ext cx="0" cy="0"/>
          <a:chOff x="0" y="0"/>
          <a:chExt cx="0" cy="0"/>
        </a:xfrm>
      </p:grpSpPr>
      <p:sp>
        <p:nvSpPr>
          <p:cNvPr id="275" name="Google Shape;275;gedaf2065a5_1_82"/>
          <p:cNvSpPr txBox="1"/>
          <p:nvPr/>
        </p:nvSpPr>
        <p:spPr>
          <a:xfrm>
            <a:off x="2567275" y="366600"/>
            <a:ext cx="4782000" cy="2555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Récompenser les pratiques ouvertes</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en" sz="2200" u="none" cap="none" strike="noStrike">
                <a:solidFill>
                  <a:srgbClr val="004993"/>
                </a:solidFill>
                <a:latin typeface="Open Sans"/>
                <a:ea typeface="Open Sans"/>
                <a:cs typeface="Open Sans"/>
                <a:sym typeface="Open Sans"/>
              </a:rPr>
              <a:t>Les étudiants peuvent être reconnus comme faisant partie de l'équipe de rédaction et être appréciés pour leur travail et leurs compétences.</a:t>
            </a:r>
            <a:endParaRPr b="0" i="0" sz="2200" u="none" cap="none" strike="noStrike">
              <a:solidFill>
                <a:srgbClr val="004993"/>
              </a:solidFill>
              <a:latin typeface="Open Sans"/>
              <a:ea typeface="Open Sans"/>
              <a:cs typeface="Open Sans"/>
              <a:sym typeface="Open Sans"/>
            </a:endParaRPr>
          </a:p>
        </p:txBody>
      </p:sp>
      <p:sp>
        <p:nvSpPr>
          <p:cNvPr id="276" name="Google Shape;276;gedaf2065a5_1_8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77" name="Google Shape;277;gedaf2065a5_1_82"/>
          <p:cNvSpPr/>
          <p:nvPr/>
        </p:nvSpPr>
        <p:spPr>
          <a:xfrm>
            <a:off x="-2032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78" name="Google Shape;278;gedaf2065a5_1_8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79" name="Google Shape;279;gedaf2065a5_1_8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80" name="Google Shape;280;gedaf2065a5_1_8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gedaf2065a5_1_82"/>
          <p:cNvSpPr txBox="1"/>
          <p:nvPr/>
        </p:nvSpPr>
        <p:spPr>
          <a:xfrm>
            <a:off x="87772" y="1093449"/>
            <a:ext cx="20736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chemeClr val="lt1"/>
                </a:solidFill>
                <a:latin typeface="Open Sans"/>
                <a:ea typeface="Open Sans"/>
                <a:cs typeface="Open Sans"/>
                <a:sym typeface="Open Sans"/>
              </a:rPr>
              <a:t>Avantages de l'Éducation Ouverte pour les </a:t>
            </a:r>
            <a:r>
              <a:rPr b="1" i="0" lang="en" sz="2200" u="none" cap="none" strike="noStrike">
                <a:solidFill>
                  <a:srgbClr val="FFDE59"/>
                </a:solidFill>
                <a:latin typeface="Open Sans"/>
                <a:ea typeface="Open Sans"/>
                <a:cs typeface="Open Sans"/>
                <a:sym typeface="Open Sans"/>
              </a:rPr>
              <a:t>étudiants</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85" name="Shape 285"/>
        <p:cNvGrpSpPr/>
        <p:nvPr/>
      </p:nvGrpSpPr>
      <p:grpSpPr>
        <a:xfrm>
          <a:off x="0" y="0"/>
          <a:ext cx="0" cy="0"/>
          <a:chOff x="0" y="0"/>
          <a:chExt cx="0" cy="0"/>
        </a:xfrm>
      </p:grpSpPr>
      <p:sp>
        <p:nvSpPr>
          <p:cNvPr id="286" name="Google Shape;286;gedaf2065a5_1_92"/>
          <p:cNvSpPr txBox="1"/>
          <p:nvPr/>
        </p:nvSpPr>
        <p:spPr>
          <a:xfrm>
            <a:off x="2535350" y="1236925"/>
            <a:ext cx="5088300" cy="123107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Permettre (plus que) la gratuité </a:t>
            </a:r>
            <a:r>
              <a:rPr b="0" i="0" lang="en" sz="2400" u="none" cap="none" strike="noStrike">
                <a:solidFill>
                  <a:srgbClr val="004993"/>
                </a:solidFill>
                <a:latin typeface="Open Sans"/>
                <a:ea typeface="Open Sans"/>
                <a:cs typeface="Open Sans"/>
                <a:sym typeface="Open Sans"/>
              </a:rPr>
              <a:t>REL = gratuité + autorisations.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2000" u="none" cap="none" strike="noStrike">
              <a:solidFill>
                <a:srgbClr val="000000"/>
              </a:solidFill>
              <a:latin typeface="Arial"/>
              <a:ea typeface="Arial"/>
              <a:cs typeface="Arial"/>
              <a:sym typeface="Arial"/>
            </a:endParaRPr>
          </a:p>
        </p:txBody>
      </p:sp>
      <p:sp>
        <p:nvSpPr>
          <p:cNvPr id="287" name="Google Shape;287;gedaf2065a5_1_9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88" name="Google Shape;288;gedaf2065a5_1_9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89" name="Google Shape;289;gedaf2065a5_1_9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90" name="Google Shape;290;gedaf2065a5_1_9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91" name="Google Shape;291;gedaf2065a5_1_9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gedaf2065a5_1_92"/>
          <p:cNvSpPr txBox="1"/>
          <p:nvPr/>
        </p:nvSpPr>
        <p:spPr>
          <a:xfrm>
            <a:off x="87772" y="1093449"/>
            <a:ext cx="20736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chemeClr val="lt1"/>
                </a:solidFill>
                <a:latin typeface="Open Sans"/>
                <a:ea typeface="Open Sans"/>
                <a:cs typeface="Open Sans"/>
                <a:sym typeface="Open Sans"/>
              </a:rPr>
              <a:t>Avantages de l'Éducation Ouverte pour les </a:t>
            </a:r>
            <a:r>
              <a:rPr b="1" i="0" lang="en" sz="2200" u="none" cap="none" strike="noStrike">
                <a:solidFill>
                  <a:srgbClr val="FFDE59"/>
                </a:solidFill>
                <a:latin typeface="Open Sans"/>
                <a:ea typeface="Open Sans"/>
                <a:cs typeface="Open Sans"/>
                <a:sym typeface="Open Sans"/>
              </a:rPr>
              <a:t>étudiants</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96" name="Shape 296"/>
        <p:cNvGrpSpPr/>
        <p:nvPr/>
      </p:nvGrpSpPr>
      <p:grpSpPr>
        <a:xfrm>
          <a:off x="0" y="0"/>
          <a:ext cx="0" cy="0"/>
          <a:chOff x="0" y="0"/>
          <a:chExt cx="0" cy="0"/>
        </a:xfrm>
      </p:grpSpPr>
      <p:sp>
        <p:nvSpPr>
          <p:cNvPr id="297" name="Google Shape;297;gedaf2065a5_1_10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98" name="Google Shape;298;gedaf2065a5_1_102"/>
          <p:cNvSpPr txBox="1"/>
          <p:nvPr/>
        </p:nvSpPr>
        <p:spPr>
          <a:xfrm>
            <a:off x="2529550" y="383575"/>
            <a:ext cx="4996800" cy="2893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Assurer une meilleure éducation = veiller</a:t>
            </a:r>
            <a:r>
              <a:rPr b="0" i="0" lang="en" sz="2200" u="none" cap="none" strike="noStrike">
                <a:solidFill>
                  <a:srgbClr val="004993"/>
                </a:solidFill>
                <a:latin typeface="Open Sans"/>
                <a:ea typeface="Open Sans"/>
                <a:cs typeface="Open Sans"/>
                <a:sym typeface="Open Sans"/>
              </a:rPr>
              <a:t> </a:t>
            </a:r>
            <a:r>
              <a:rPr b="1" i="0" lang="en" sz="2200" u="none" cap="none" strike="noStrike">
                <a:solidFill>
                  <a:srgbClr val="004993"/>
                </a:solidFill>
                <a:latin typeface="Open Sans"/>
                <a:ea typeface="Open Sans"/>
                <a:cs typeface="Open Sans"/>
                <a:sym typeface="Open Sans"/>
              </a:rPr>
              <a:t>à un meilleur futur </a:t>
            </a:r>
            <a:endParaRPr b="1" i="0" sz="2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200"/>
              <a:buFont typeface="Arial"/>
              <a:buNone/>
            </a:pPr>
            <a:r>
              <a:rPr b="0" i="0" lang="en" sz="2200" u="sng" cap="none" strike="noStrike">
                <a:solidFill>
                  <a:srgbClr val="004993"/>
                </a:solidFill>
                <a:latin typeface="Open Sans"/>
                <a:ea typeface="Open Sans"/>
                <a:cs typeface="Open Sans"/>
                <a:sym typeface="Open Sans"/>
                <a:hlinkClick r:id="rId3">
                  <a:extLst>
                    <a:ext uri="{A12FA001-AC4F-418D-AE19-62706E023703}">
                      <ahyp:hlinkClr val="tx"/>
                    </a:ext>
                  </a:extLst>
                </a:hlinkClick>
              </a:rPr>
              <a:t>ODD 4 </a:t>
            </a:r>
            <a:r>
              <a:rPr b="0" i="0" lang="en" sz="2200" u="none" cap="none" strike="noStrike">
                <a:solidFill>
                  <a:srgbClr val="004993"/>
                </a:solidFill>
                <a:latin typeface="Open Sans"/>
                <a:ea typeface="Open Sans"/>
                <a:cs typeface="Open Sans"/>
                <a:sym typeface="Open Sans"/>
              </a:rPr>
              <a:t>: "</a:t>
            </a:r>
            <a:r>
              <a:rPr lang="en" sz="2200">
                <a:solidFill>
                  <a:srgbClr val="004993"/>
                </a:solidFill>
                <a:latin typeface="Open Sans"/>
                <a:ea typeface="Open Sans"/>
                <a:cs typeface="Open Sans"/>
                <a:sym typeface="Open Sans"/>
              </a:rPr>
              <a:t>v</a:t>
            </a:r>
            <a:r>
              <a:rPr b="0" i="0" lang="en" sz="2200" u="none" cap="none" strike="noStrike">
                <a:solidFill>
                  <a:srgbClr val="004993"/>
                </a:solidFill>
                <a:latin typeface="Open Sans"/>
                <a:ea typeface="Open Sans"/>
                <a:cs typeface="Open Sans"/>
                <a:sym typeface="Open Sans"/>
              </a:rPr>
              <a:t>eiller à ce que tous puissent suivre une éducation de qualité dans des conditions d’équité et promouvoir les possibilités d’apprentissage tout au long de la vie".</a:t>
            </a:r>
            <a:endParaRPr b="0" i="0" sz="2200" u="none" cap="none" strike="noStrike">
              <a:solidFill>
                <a:srgbClr val="000000"/>
              </a:solidFill>
              <a:latin typeface="Arial"/>
              <a:ea typeface="Arial"/>
              <a:cs typeface="Arial"/>
              <a:sym typeface="Arial"/>
            </a:endParaRPr>
          </a:p>
        </p:txBody>
      </p:sp>
      <p:sp>
        <p:nvSpPr>
          <p:cNvPr id="299" name="Google Shape;299;gedaf2065a5_1_10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00" name="Google Shape;300;gedaf2065a5_1_10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01" name="Google Shape;301;gedaf2065a5_1_10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302" name="Google Shape;302;gedaf2065a5_1_10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gedaf2065a5_1_102"/>
          <p:cNvSpPr txBox="1"/>
          <p:nvPr/>
        </p:nvSpPr>
        <p:spPr>
          <a:xfrm>
            <a:off x="87772" y="1093449"/>
            <a:ext cx="20736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chemeClr val="lt1"/>
                </a:solidFill>
                <a:latin typeface="Open Sans"/>
                <a:ea typeface="Open Sans"/>
                <a:cs typeface="Open Sans"/>
                <a:sym typeface="Open Sans"/>
              </a:rPr>
              <a:t>Avantages de l'Éducation Ouverte pour les </a:t>
            </a:r>
            <a:r>
              <a:rPr b="1" i="0" lang="en" sz="2200" u="none" cap="none" strike="noStrike">
                <a:solidFill>
                  <a:srgbClr val="FFDE59"/>
                </a:solidFill>
                <a:latin typeface="Open Sans"/>
                <a:ea typeface="Open Sans"/>
                <a:cs typeface="Open Sans"/>
                <a:sym typeface="Open Sans"/>
              </a:rPr>
              <a:t>étudiants</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07" name="Shape 307"/>
        <p:cNvGrpSpPr/>
        <p:nvPr/>
      </p:nvGrpSpPr>
      <p:grpSpPr>
        <a:xfrm>
          <a:off x="0" y="0"/>
          <a:ext cx="0" cy="0"/>
          <a:chOff x="0" y="0"/>
          <a:chExt cx="0" cy="0"/>
        </a:xfrm>
      </p:grpSpPr>
      <p:sp>
        <p:nvSpPr>
          <p:cNvPr id="308" name="Google Shape;308;gedaf2065a5_1_112"/>
          <p:cNvSpPr txBox="1"/>
          <p:nvPr/>
        </p:nvSpPr>
        <p:spPr>
          <a:xfrm>
            <a:off x="2611550" y="406400"/>
            <a:ext cx="4872300" cy="2555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Améliorer la compréhension</a:t>
            </a:r>
            <a:endParaRPr b="0" i="0" sz="2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en" sz="2200" u="none" cap="none" strike="noStrike">
                <a:solidFill>
                  <a:srgbClr val="004993"/>
                </a:solidFill>
                <a:latin typeface="Open Sans"/>
                <a:ea typeface="Open Sans"/>
                <a:cs typeface="Open Sans"/>
                <a:sym typeface="Open Sans"/>
              </a:rPr>
              <a:t>Les élèves sont capables de réviser des concepts et idées en utilisant une gamme différente de ressources (c'est-à-dire de répéter le même concept en utilisant une explication différente).</a:t>
            </a:r>
            <a:endParaRPr b="0" i="0" sz="2200" u="none" cap="none" strike="noStrike">
              <a:solidFill>
                <a:srgbClr val="000000"/>
              </a:solidFill>
              <a:latin typeface="Arial"/>
              <a:ea typeface="Arial"/>
              <a:cs typeface="Arial"/>
              <a:sym typeface="Arial"/>
            </a:endParaRPr>
          </a:p>
        </p:txBody>
      </p:sp>
      <p:sp>
        <p:nvSpPr>
          <p:cNvPr id="309" name="Google Shape;309;gedaf2065a5_1_11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10" name="Google Shape;310;gedaf2065a5_1_11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1" name="Google Shape;311;gedaf2065a5_1_11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12" name="Google Shape;312;gedaf2065a5_1_11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13" name="Google Shape;313;gedaf2065a5_1_11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gedaf2065a5_1_112"/>
          <p:cNvSpPr txBox="1"/>
          <p:nvPr/>
        </p:nvSpPr>
        <p:spPr>
          <a:xfrm>
            <a:off x="87772" y="1093449"/>
            <a:ext cx="20736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chemeClr val="lt1"/>
                </a:solidFill>
                <a:latin typeface="Open Sans"/>
                <a:ea typeface="Open Sans"/>
                <a:cs typeface="Open Sans"/>
                <a:sym typeface="Open Sans"/>
              </a:rPr>
              <a:t>Avantages de l'Éducation Ouverte pour les </a:t>
            </a:r>
            <a:r>
              <a:rPr b="1" i="0" lang="en" sz="2200" u="none" cap="none" strike="noStrike">
                <a:solidFill>
                  <a:srgbClr val="FFDE59"/>
                </a:solidFill>
                <a:latin typeface="Open Sans"/>
                <a:ea typeface="Open Sans"/>
                <a:cs typeface="Open Sans"/>
                <a:sym typeface="Open Sans"/>
              </a:rPr>
              <a:t>étudiants</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18" name="Shape 318"/>
        <p:cNvGrpSpPr/>
        <p:nvPr/>
      </p:nvGrpSpPr>
      <p:grpSpPr>
        <a:xfrm>
          <a:off x="0" y="0"/>
          <a:ext cx="0" cy="0"/>
          <a:chOff x="0" y="0"/>
          <a:chExt cx="0" cy="0"/>
        </a:xfrm>
      </p:grpSpPr>
      <p:sp>
        <p:nvSpPr>
          <p:cNvPr id="319" name="Google Shape;319;g112018a5442_1_0"/>
          <p:cNvSpPr txBox="1"/>
          <p:nvPr/>
        </p:nvSpPr>
        <p:spPr>
          <a:xfrm>
            <a:off x="2611550" y="958000"/>
            <a:ext cx="48723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Co-créer</a:t>
            </a:r>
            <a:endParaRPr b="1" i="0" sz="2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200"/>
              <a:buFont typeface="Arial"/>
              <a:buNone/>
            </a:pPr>
            <a:r>
              <a:rPr b="0" i="0" lang="en" sz="2200" u="none" cap="none" strike="noStrike">
                <a:solidFill>
                  <a:srgbClr val="004993"/>
                </a:solidFill>
                <a:latin typeface="Open Sans"/>
                <a:ea typeface="Open Sans"/>
                <a:cs typeface="Open Sans"/>
                <a:sym typeface="Open Sans"/>
              </a:rPr>
              <a:t>Les REL donnent aux étudiants l’opportunité d’être partenaires dans la création des ressources.</a:t>
            </a:r>
            <a:endParaRPr b="0" i="0" sz="2200" u="none" cap="none" strike="noStrike">
              <a:solidFill>
                <a:srgbClr val="000000"/>
              </a:solidFill>
              <a:latin typeface="Arial"/>
              <a:ea typeface="Arial"/>
              <a:cs typeface="Arial"/>
              <a:sym typeface="Arial"/>
            </a:endParaRPr>
          </a:p>
        </p:txBody>
      </p:sp>
      <p:sp>
        <p:nvSpPr>
          <p:cNvPr id="320" name="Google Shape;320;g112018a5442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21" name="Google Shape;321;g112018a5442_1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22" name="Google Shape;322;g112018a5442_1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23" name="Google Shape;323;g112018a5442_1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24" name="Google Shape;324;g112018a5442_1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g112018a5442_1_0"/>
          <p:cNvSpPr txBox="1"/>
          <p:nvPr/>
        </p:nvSpPr>
        <p:spPr>
          <a:xfrm>
            <a:off x="87772" y="1093449"/>
            <a:ext cx="20736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chemeClr val="lt1"/>
                </a:solidFill>
                <a:latin typeface="Open Sans"/>
                <a:ea typeface="Open Sans"/>
                <a:cs typeface="Open Sans"/>
                <a:sym typeface="Open Sans"/>
              </a:rPr>
              <a:t>Avantages de l'Éducation Ouverte pour les </a:t>
            </a:r>
            <a:r>
              <a:rPr b="1" i="0" lang="en" sz="2200" u="none" cap="none" strike="noStrike">
                <a:solidFill>
                  <a:srgbClr val="FFDE59"/>
                </a:solidFill>
                <a:latin typeface="Open Sans"/>
                <a:ea typeface="Open Sans"/>
                <a:cs typeface="Open Sans"/>
                <a:sym typeface="Open Sans"/>
              </a:rPr>
              <a:t>étudiants</a:t>
            </a:r>
            <a:endParaRPr b="1" i="0" sz="2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29" name="Shape 329"/>
        <p:cNvGrpSpPr/>
        <p:nvPr/>
      </p:nvGrpSpPr>
      <p:grpSpPr>
        <a:xfrm>
          <a:off x="0" y="0"/>
          <a:ext cx="0" cy="0"/>
          <a:chOff x="0" y="0"/>
          <a:chExt cx="0" cy="0"/>
        </a:xfrm>
      </p:grpSpPr>
      <p:sp>
        <p:nvSpPr>
          <p:cNvPr id="330" name="Google Shape;330;gee256591df_0_6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31" name="Google Shape;331;gee256591df_0_61"/>
          <p:cNvSpPr txBox="1"/>
          <p:nvPr/>
        </p:nvSpPr>
        <p:spPr>
          <a:xfrm>
            <a:off x="2529550" y="549483"/>
            <a:ext cx="4998900" cy="233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Permettre l’adaptation</a:t>
            </a:r>
            <a:br>
              <a:rPr b="1" i="0" lang="en" sz="2000" u="none" cap="none" strike="noStrike">
                <a:solidFill>
                  <a:srgbClr val="004993"/>
                </a:solidFill>
                <a:latin typeface="Open Sans"/>
                <a:ea typeface="Open Sans"/>
                <a:cs typeface="Open Sans"/>
                <a:sym typeface="Open Sans"/>
              </a:rPr>
            </a:br>
            <a:r>
              <a:rPr b="0" i="0" lang="en" sz="2000" u="none" cap="none" strike="noStrike">
                <a:solidFill>
                  <a:srgbClr val="004993"/>
                </a:solidFill>
                <a:latin typeface="Open Sans"/>
                <a:ea typeface="Open Sans"/>
                <a:cs typeface="Open Sans"/>
                <a:sym typeface="Open Sans"/>
              </a:rPr>
              <a:t>Les enseignants peuvent (en partie ou totalement) personnaliser les REL, en créant le meilleur mélange de supports de cours pour chaque expérience d'apprentissage, améliorant ainsi continuellement la qualité des REL.</a:t>
            </a:r>
            <a:endParaRPr b="0" i="0" sz="2000" u="none" cap="none" strike="noStrike">
              <a:solidFill>
                <a:srgbClr val="004993"/>
              </a:solidFill>
              <a:latin typeface="Arial"/>
              <a:ea typeface="Arial"/>
              <a:cs typeface="Arial"/>
              <a:sym typeface="Arial"/>
            </a:endParaRPr>
          </a:p>
        </p:txBody>
      </p:sp>
      <p:sp>
        <p:nvSpPr>
          <p:cNvPr id="332" name="Google Shape;332;gee256591df_0_6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3" name="Google Shape;333;gee256591df_0_6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34" name="Google Shape;334;gee256591df_0_6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35" name="Google Shape;335;gee256591df_0_6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gee256591df_0_61"/>
          <p:cNvSpPr txBox="1"/>
          <p:nvPr/>
        </p:nvSpPr>
        <p:spPr>
          <a:xfrm>
            <a:off x="42725" y="962957"/>
            <a:ext cx="20736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pour les </a:t>
            </a:r>
            <a:r>
              <a:rPr b="1" i="0" lang="en" sz="2200" u="none" cap="none" strike="noStrike">
                <a:solidFill>
                  <a:srgbClr val="FFAB40"/>
                </a:solidFill>
                <a:latin typeface="Open Sans"/>
                <a:ea typeface="Open Sans"/>
                <a:cs typeface="Open Sans"/>
                <a:sym typeface="Open Sans"/>
              </a:rPr>
              <a:t>enseignants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0" name="Shape 340"/>
        <p:cNvGrpSpPr/>
        <p:nvPr/>
      </p:nvGrpSpPr>
      <p:grpSpPr>
        <a:xfrm>
          <a:off x="0" y="0"/>
          <a:ext cx="0" cy="0"/>
          <a:chOff x="0" y="0"/>
          <a:chExt cx="0" cy="0"/>
        </a:xfrm>
      </p:grpSpPr>
      <p:sp>
        <p:nvSpPr>
          <p:cNvPr id="341" name="Google Shape;341;gee2322c6bf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42" name="Google Shape;342;gee2322c6bf_0_0"/>
          <p:cNvSpPr txBox="1"/>
          <p:nvPr/>
        </p:nvSpPr>
        <p:spPr>
          <a:xfrm>
            <a:off x="2529550" y="549474"/>
            <a:ext cx="5090400" cy="233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Garantir des pédagogies ouvertes</a:t>
            </a:r>
            <a:endParaRPr b="1"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Avec les REL, les étudiants sont profondément engagés dans les ressources éducatives et dans la création de matériels pédagogiques, ce qui leur permet de mieux se les approprier, avec l'aide de l'enseignant.</a:t>
            </a:r>
            <a:endParaRPr b="0" i="0" sz="2000" u="none" cap="none" strike="noStrike">
              <a:solidFill>
                <a:srgbClr val="004993"/>
              </a:solidFill>
              <a:latin typeface="Open Sans"/>
              <a:ea typeface="Open Sans"/>
              <a:cs typeface="Open Sans"/>
              <a:sym typeface="Open Sans"/>
            </a:endParaRPr>
          </a:p>
        </p:txBody>
      </p:sp>
      <p:sp>
        <p:nvSpPr>
          <p:cNvPr id="343" name="Google Shape;343;gee2322c6bf_0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4" name="Google Shape;344;gee2322c6bf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45" name="Google Shape;345;gee2322c6bf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46" name="Google Shape;346;gee2322c6bf_0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gee2322c6bf_0_0"/>
          <p:cNvSpPr txBox="1"/>
          <p:nvPr/>
        </p:nvSpPr>
        <p:spPr>
          <a:xfrm>
            <a:off x="42725" y="962957"/>
            <a:ext cx="20736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pour les </a:t>
            </a:r>
            <a:r>
              <a:rPr b="1" i="0" lang="en" sz="2200" u="none" cap="none" strike="noStrike">
                <a:solidFill>
                  <a:srgbClr val="FFAB40"/>
                </a:solidFill>
                <a:latin typeface="Open Sans"/>
                <a:ea typeface="Open Sans"/>
                <a:cs typeface="Open Sans"/>
                <a:sym typeface="Open Sans"/>
              </a:rPr>
              <a:t>enseignants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1" name="Shape 351"/>
        <p:cNvGrpSpPr/>
        <p:nvPr/>
      </p:nvGrpSpPr>
      <p:grpSpPr>
        <a:xfrm>
          <a:off x="0" y="0"/>
          <a:ext cx="0" cy="0"/>
          <a:chOff x="0" y="0"/>
          <a:chExt cx="0" cy="0"/>
        </a:xfrm>
      </p:grpSpPr>
      <p:sp>
        <p:nvSpPr>
          <p:cNvPr id="352" name="Google Shape;352;gee2322c6bf_0_1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53" name="Google Shape;353;gee2322c6bf_0_11"/>
          <p:cNvSpPr txBox="1"/>
          <p:nvPr/>
        </p:nvSpPr>
        <p:spPr>
          <a:xfrm>
            <a:off x="2616230" y="582006"/>
            <a:ext cx="4878900" cy="233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Améliorer la réputation</a:t>
            </a:r>
            <a:br>
              <a:rPr b="1" i="0" lang="en" sz="2000" u="none" cap="none" strike="noStrike">
                <a:solidFill>
                  <a:srgbClr val="004993"/>
                </a:solidFill>
                <a:latin typeface="Open Sans"/>
                <a:ea typeface="Open Sans"/>
                <a:cs typeface="Open Sans"/>
                <a:sym typeface="Open Sans"/>
              </a:rPr>
            </a:br>
            <a:r>
              <a:rPr b="0" i="0" lang="en" sz="2000" u="none" cap="none" strike="noStrike">
                <a:solidFill>
                  <a:srgbClr val="004993"/>
                </a:solidFill>
                <a:latin typeface="Open Sans"/>
                <a:ea typeface="Open Sans"/>
                <a:cs typeface="Open Sans"/>
                <a:sym typeface="Open Sans"/>
              </a:rPr>
              <a:t>Des REL de qualité améliorent la réputation de l'enseignant au niveau local, mais aussi global, tout en offrant de nouvelles opportunités de collaboration avec des collègues tout autour du monde. </a:t>
            </a:r>
            <a:endParaRPr b="0" i="0" sz="2000" u="none" cap="none" strike="noStrike">
              <a:solidFill>
                <a:srgbClr val="000000"/>
              </a:solidFill>
              <a:latin typeface="Arial"/>
              <a:ea typeface="Arial"/>
              <a:cs typeface="Arial"/>
              <a:sym typeface="Arial"/>
            </a:endParaRPr>
          </a:p>
        </p:txBody>
      </p:sp>
      <p:sp>
        <p:nvSpPr>
          <p:cNvPr id="354" name="Google Shape;354;gee2322c6bf_0_1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5" name="Google Shape;355;gee2322c6bf_0_1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56" name="Google Shape;356;gee2322c6bf_0_1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57" name="Google Shape;357;gee2322c6bf_0_1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 name="Google Shape;358;gee2322c6bf_0_11"/>
          <p:cNvSpPr txBox="1"/>
          <p:nvPr/>
        </p:nvSpPr>
        <p:spPr>
          <a:xfrm>
            <a:off x="42725" y="962957"/>
            <a:ext cx="20736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pour les </a:t>
            </a:r>
            <a:r>
              <a:rPr b="1" i="0" lang="en" sz="2200" u="none" cap="none" strike="noStrike">
                <a:solidFill>
                  <a:srgbClr val="FFAB40"/>
                </a:solidFill>
                <a:latin typeface="Open Sans"/>
                <a:ea typeface="Open Sans"/>
                <a:cs typeface="Open Sans"/>
                <a:sym typeface="Open Sans"/>
              </a:rPr>
              <a:t>enseignants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62" name="Shape 362"/>
        <p:cNvGrpSpPr/>
        <p:nvPr/>
      </p:nvGrpSpPr>
      <p:grpSpPr>
        <a:xfrm>
          <a:off x="0" y="0"/>
          <a:ext cx="0" cy="0"/>
          <a:chOff x="0" y="0"/>
          <a:chExt cx="0" cy="0"/>
        </a:xfrm>
      </p:grpSpPr>
      <p:sp>
        <p:nvSpPr>
          <p:cNvPr id="363" name="Google Shape;363;gee2322c6bf_0_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64" name="Google Shape;364;gee2322c6bf_0_22"/>
          <p:cNvSpPr txBox="1"/>
          <p:nvPr/>
        </p:nvSpPr>
        <p:spPr>
          <a:xfrm>
            <a:off x="2609375" y="888338"/>
            <a:ext cx="50883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Réduire la charge de travail</a:t>
            </a:r>
            <a:br>
              <a:rPr b="0"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Les enseignants n'ont pas à réinventer la roue à chaque fois, mais peuvent réutiliser l'existant.</a:t>
            </a:r>
            <a:endParaRPr b="0" i="0" sz="2400" u="none" cap="none" strike="noStrike">
              <a:solidFill>
                <a:srgbClr val="004993"/>
              </a:solidFill>
              <a:latin typeface="Open Sans"/>
              <a:ea typeface="Open Sans"/>
              <a:cs typeface="Open Sans"/>
              <a:sym typeface="Open Sans"/>
            </a:endParaRPr>
          </a:p>
        </p:txBody>
      </p:sp>
      <p:sp>
        <p:nvSpPr>
          <p:cNvPr id="365" name="Google Shape;365;gee2322c6bf_0_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66" name="Google Shape;366;gee2322c6bf_0_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67" name="Google Shape;367;gee2322c6bf_0_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68" name="Google Shape;368;gee2322c6bf_0_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gee2322c6bf_0_22"/>
          <p:cNvSpPr txBox="1"/>
          <p:nvPr/>
        </p:nvSpPr>
        <p:spPr>
          <a:xfrm>
            <a:off x="42725" y="962957"/>
            <a:ext cx="20736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pour les </a:t>
            </a:r>
            <a:r>
              <a:rPr b="1" i="0" lang="en" sz="2200" u="none" cap="none" strike="noStrike">
                <a:solidFill>
                  <a:srgbClr val="FFAB40"/>
                </a:solidFill>
                <a:latin typeface="Open Sans"/>
                <a:ea typeface="Open Sans"/>
                <a:cs typeface="Open Sans"/>
                <a:sym typeface="Open Sans"/>
              </a:rPr>
              <a:t>enseignants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gf3250da317_1_0"/>
          <p:cNvSpPr txBox="1"/>
          <p:nvPr/>
        </p:nvSpPr>
        <p:spPr>
          <a:xfrm>
            <a:off x="3241941" y="939784"/>
            <a:ext cx="2382733" cy="1858363"/>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Qu’est-ce qu’une REL ?</a:t>
            </a:r>
            <a:endParaRPr b="0" i="0" sz="1400" u="none" cap="none" strike="noStrike">
              <a:solidFill>
                <a:srgbClr val="000000"/>
              </a:solidFill>
              <a:latin typeface="Arial"/>
              <a:ea typeface="Arial"/>
              <a:cs typeface="Arial"/>
              <a:sym typeface="Arial"/>
            </a:endParaRPr>
          </a:p>
        </p:txBody>
      </p:sp>
      <p:sp>
        <p:nvSpPr>
          <p:cNvPr id="73" name="Google Shape;73;gf3250da317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4" name="Google Shape;74;gf3250da317_1_0"/>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75" name="Google Shape;75;gf3250da317_1_0"/>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76" name="Google Shape;76;gf3250da317_1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7" name="Google Shape;77;gf3250da317_1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78" name="Google Shape;78;gf3250da317_1_0"/>
          <p:cNvSpPr txBox="1"/>
          <p:nvPr/>
        </p:nvSpPr>
        <p:spPr>
          <a:xfrm>
            <a:off x="1173150" y="3613525"/>
            <a:ext cx="4375800" cy="3819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chemeClr val="dk1"/>
              </a:buClr>
              <a:buSzPts val="1100"/>
              <a:buFont typeface="Arial"/>
              <a:buNone/>
            </a:pPr>
            <a:r>
              <a:rPr lang="en" sz="700">
                <a:solidFill>
                  <a:schemeClr val="dk1"/>
                </a:solidFill>
                <a:latin typeface="Open Sans"/>
                <a:ea typeface="Open Sans"/>
                <a:cs typeface="Open Sans"/>
                <a:sym typeface="Open Sans"/>
              </a:rPr>
              <a:t>Cette œuvre est un dérivé de “French_3. OE Benefits - ENOEL”</a:t>
            </a:r>
            <a:r>
              <a:rPr b="0" i="0" lang="en" sz="700" u="none" cap="none" strike="noStrike">
                <a:solidFill>
                  <a:schemeClr val="dk1"/>
                </a:solidFill>
                <a:latin typeface="Open Sans"/>
                <a:ea typeface="Open Sans"/>
                <a:cs typeface="Open Sans"/>
                <a:sym typeface="Open Sans"/>
              </a:rPr>
              <a:t>, </a:t>
            </a:r>
            <a:r>
              <a:rPr lang="en" sz="700" u="sng">
                <a:solidFill>
                  <a:schemeClr val="hlink"/>
                </a:solidFill>
                <a:latin typeface="Open Sans"/>
                <a:ea typeface="Open Sans"/>
                <a:cs typeface="Open Sans"/>
                <a:sym typeface="Open Sans"/>
                <a:hlinkClick r:id="rId5"/>
              </a:rPr>
              <a:t>https://doi.org/10.5281/zenodo.5568482</a:t>
            </a:r>
            <a:r>
              <a:rPr lang="en" sz="700" u="none">
                <a:solidFill>
                  <a:schemeClr val="dk1"/>
                </a:solidFill>
                <a:latin typeface="Open Sans"/>
                <a:ea typeface="Open Sans"/>
                <a:cs typeface="Open Sans"/>
                <a:sym typeface="Open Sans"/>
              </a:rPr>
              <a:t>, by SPARC Europe (ENOEL), CC BY.</a:t>
            </a:r>
            <a:endParaRPr b="0" i="0" sz="700" u="none" cap="none" strike="noStrike">
              <a:solidFill>
                <a:srgbClr val="000000"/>
              </a:solidFill>
              <a:latin typeface="Open Sans"/>
              <a:ea typeface="Open Sans"/>
              <a:cs typeface="Open Sans"/>
              <a:sym typeface="Open Sans"/>
            </a:endParaRPr>
          </a:p>
        </p:txBody>
      </p:sp>
      <p:sp>
        <p:nvSpPr>
          <p:cNvPr id="79" name="Google Shape;79;gf3250da317_1_0"/>
          <p:cNvSpPr txBox="1"/>
          <p:nvPr/>
        </p:nvSpPr>
        <p:spPr>
          <a:xfrm>
            <a:off x="6120927" y="3621650"/>
            <a:ext cx="1282500" cy="365646"/>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en" sz="700" u="none" cap="none" strike="noStrike">
                <a:solidFill>
                  <a:srgbClr val="000000"/>
                </a:solidFill>
                <a:latin typeface="Open Sans"/>
                <a:ea typeface="Open Sans"/>
                <a:cs typeface="Open Sans"/>
                <a:sym typeface="Open Sans"/>
              </a:rPr>
              <a:t>Le logo de votre organisation</a:t>
            </a:r>
            <a:endParaRPr b="0" i="0" sz="700" u="none" cap="none" strike="noStrike">
              <a:solidFill>
                <a:srgbClr val="000000"/>
              </a:solidFill>
              <a:latin typeface="Open Sans"/>
              <a:ea typeface="Open Sans"/>
              <a:cs typeface="Open Sans"/>
              <a:sym typeface="Open Sans"/>
            </a:endParaRPr>
          </a:p>
        </p:txBody>
      </p:sp>
      <p:sp>
        <p:nvSpPr>
          <p:cNvPr id="80" name="Google Shape;80;gf3250da317_1_0"/>
          <p:cNvSpPr txBox="1"/>
          <p:nvPr/>
        </p:nvSpPr>
        <p:spPr>
          <a:xfrm>
            <a:off x="5108125" y="182325"/>
            <a:ext cx="2295300" cy="83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FF0000"/>
                </a:solidFill>
              </a:rPr>
              <a:t>EXEMPLE</a:t>
            </a:r>
            <a:r>
              <a:rPr b="0" i="0" lang="en" sz="1400" u="none" cap="none" strike="noStrike">
                <a:solidFill>
                  <a:srgbClr val="FF0000"/>
                </a:solidFill>
                <a:latin typeface="Arial"/>
                <a:ea typeface="Arial"/>
                <a:cs typeface="Arial"/>
                <a:sym typeface="Arial"/>
              </a:rPr>
              <a:t> D’UNE ADAPTATION </a:t>
            </a:r>
            <a:r>
              <a:rPr lang="en">
                <a:solidFill>
                  <a:srgbClr val="FF0000"/>
                </a:solidFill>
              </a:rPr>
              <a:t>À</a:t>
            </a:r>
            <a:r>
              <a:rPr b="0" i="0" lang="en" sz="1400" u="none" cap="none" strike="noStrike">
                <a:solidFill>
                  <a:srgbClr val="FF0000"/>
                </a:solidFill>
                <a:latin typeface="Arial"/>
                <a:ea typeface="Arial"/>
                <a:cs typeface="Arial"/>
                <a:sym typeface="Arial"/>
              </a:rPr>
              <a:t> VOS BESOINS</a:t>
            </a:r>
            <a:endParaRPr b="0" i="0" sz="1400" u="none" cap="none" strike="noStrike">
              <a:solidFill>
                <a:srgbClr val="000000"/>
              </a:solidFill>
              <a:latin typeface="Arial"/>
              <a:ea typeface="Arial"/>
              <a:cs typeface="Arial"/>
              <a:sym typeface="Arial"/>
            </a:endParaRPr>
          </a:p>
        </p:txBody>
      </p:sp>
      <p:sp>
        <p:nvSpPr>
          <p:cNvPr id="81" name="Google Shape;81;gf3250da317_1_0"/>
          <p:cNvSpPr/>
          <p:nvPr/>
        </p:nvSpPr>
        <p:spPr>
          <a:xfrm>
            <a:off x="2534300" y="3068425"/>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gf3250da317_1_0"/>
          <p:cNvSpPr/>
          <p:nvPr/>
        </p:nvSpPr>
        <p:spPr>
          <a:xfrm>
            <a:off x="6809675" y="3103900"/>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gf3250da317_1_0"/>
          <p:cNvSpPr txBox="1"/>
          <p:nvPr/>
        </p:nvSpPr>
        <p:spPr>
          <a:xfrm>
            <a:off x="2730324" y="3074789"/>
            <a:ext cx="2894349" cy="40007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Ajoutez la déclaration d’attribution</a:t>
            </a:r>
            <a:endParaRPr b="0" i="0" sz="1400" u="none" cap="none" strike="noStrike">
              <a:solidFill>
                <a:srgbClr val="FF0000"/>
              </a:solidFill>
              <a:latin typeface="Arial"/>
              <a:ea typeface="Arial"/>
              <a:cs typeface="Arial"/>
              <a:sym typeface="Arial"/>
            </a:endParaRPr>
          </a:p>
        </p:txBody>
      </p:sp>
      <p:sp>
        <p:nvSpPr>
          <p:cNvPr id="84" name="Google Shape;84;gf3250da317_1_0"/>
          <p:cNvSpPr txBox="1"/>
          <p:nvPr/>
        </p:nvSpPr>
        <p:spPr>
          <a:xfrm>
            <a:off x="5312070" y="2589425"/>
            <a:ext cx="30582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Ajoutez le logo de votre organisation</a:t>
            </a:r>
            <a:endParaRPr b="0" i="0" sz="1400" u="none" cap="none" strike="noStrike">
              <a:solidFill>
                <a:srgbClr val="FF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73" name="Shape 373"/>
        <p:cNvGrpSpPr/>
        <p:nvPr/>
      </p:nvGrpSpPr>
      <p:grpSpPr>
        <a:xfrm>
          <a:off x="0" y="0"/>
          <a:ext cx="0" cy="0"/>
          <a:chOff x="0" y="0"/>
          <a:chExt cx="0" cy="0"/>
        </a:xfrm>
      </p:grpSpPr>
      <p:sp>
        <p:nvSpPr>
          <p:cNvPr id="374" name="Google Shape;374;gee2322c6bf_0_3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5" name="Google Shape;375;gee2322c6bf_0_33"/>
          <p:cNvSpPr txBox="1"/>
          <p:nvPr/>
        </p:nvSpPr>
        <p:spPr>
          <a:xfrm>
            <a:off x="2612200" y="920863"/>
            <a:ext cx="50883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(S’)inspirer</a:t>
            </a:r>
            <a:br>
              <a:rPr b="1"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Les REL sont un moyen d'obtenir de nouvelles idées.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2400" u="none" cap="none" strike="noStrike">
              <a:solidFill>
                <a:srgbClr val="000000"/>
              </a:solidFill>
              <a:latin typeface="Arial"/>
              <a:ea typeface="Arial"/>
              <a:cs typeface="Arial"/>
              <a:sym typeface="Arial"/>
            </a:endParaRPr>
          </a:p>
        </p:txBody>
      </p:sp>
      <p:sp>
        <p:nvSpPr>
          <p:cNvPr id="376" name="Google Shape;376;gee2322c6bf_0_3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77" name="Google Shape;377;gee2322c6bf_0_3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78" name="Google Shape;378;gee2322c6bf_0_3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79" name="Google Shape;379;gee2322c6bf_0_3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 name="Google Shape;380;gee2322c6bf_0_33"/>
          <p:cNvSpPr txBox="1"/>
          <p:nvPr/>
        </p:nvSpPr>
        <p:spPr>
          <a:xfrm>
            <a:off x="42725" y="962957"/>
            <a:ext cx="20736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pour les </a:t>
            </a:r>
            <a:r>
              <a:rPr b="1" i="0" lang="en" sz="2200" u="none" cap="none" strike="noStrike">
                <a:solidFill>
                  <a:srgbClr val="FFAB40"/>
                </a:solidFill>
                <a:latin typeface="Open Sans"/>
                <a:ea typeface="Open Sans"/>
                <a:cs typeface="Open Sans"/>
                <a:sym typeface="Open Sans"/>
              </a:rPr>
              <a:t>enseignants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84" name="Shape 384"/>
        <p:cNvGrpSpPr/>
        <p:nvPr/>
      </p:nvGrpSpPr>
      <p:grpSpPr>
        <a:xfrm>
          <a:off x="0" y="0"/>
          <a:ext cx="0" cy="0"/>
          <a:chOff x="0" y="0"/>
          <a:chExt cx="0" cy="0"/>
        </a:xfrm>
      </p:grpSpPr>
      <p:sp>
        <p:nvSpPr>
          <p:cNvPr id="385" name="Google Shape;385;gedaf2065a5_1_122"/>
          <p:cNvSpPr txBox="1"/>
          <p:nvPr/>
        </p:nvSpPr>
        <p:spPr>
          <a:xfrm>
            <a:off x="2531700" y="490400"/>
            <a:ext cx="5088300" cy="2555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200" u="none" cap="none" strike="noStrike">
                <a:solidFill>
                  <a:srgbClr val="004993"/>
                </a:solidFill>
                <a:latin typeface="Open Sans"/>
                <a:ea typeface="Open Sans"/>
                <a:cs typeface="Open Sans"/>
                <a:sym typeface="Open Sans"/>
              </a:rPr>
              <a:t>Favoriser la pédagogie active</a:t>
            </a:r>
            <a:endParaRPr b="0" i="0" sz="2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200" u="none" cap="none" strike="noStrike">
                <a:solidFill>
                  <a:srgbClr val="004993"/>
                </a:solidFill>
                <a:latin typeface="Open Sans"/>
                <a:ea typeface="Open Sans"/>
                <a:cs typeface="Open Sans"/>
                <a:sym typeface="Open Sans"/>
              </a:rPr>
              <a:t>Les enseignants peuvent concevoir des stratégies de terrain pour soutenir les expériences d'apprentissage par la pratique basées sur le remixage/adaptation des REL.</a:t>
            </a:r>
            <a:endParaRPr b="0" i="0" sz="2200" u="none" cap="none" strike="noStrike">
              <a:solidFill>
                <a:srgbClr val="004993"/>
              </a:solidFill>
              <a:latin typeface="Open Sans"/>
              <a:ea typeface="Open Sans"/>
              <a:cs typeface="Open Sans"/>
              <a:sym typeface="Open Sans"/>
            </a:endParaRPr>
          </a:p>
        </p:txBody>
      </p:sp>
      <p:sp>
        <p:nvSpPr>
          <p:cNvPr id="386" name="Google Shape;386;gedaf2065a5_1_1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87" name="Google Shape;387;gedaf2065a5_1_1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88" name="Google Shape;388;gedaf2065a5_1_1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89" name="Google Shape;389;gedaf2065a5_1_1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90" name="Google Shape;390;gedaf2065a5_1_1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gedaf2065a5_1_122"/>
          <p:cNvSpPr txBox="1"/>
          <p:nvPr/>
        </p:nvSpPr>
        <p:spPr>
          <a:xfrm>
            <a:off x="42725" y="962957"/>
            <a:ext cx="20736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pour les </a:t>
            </a:r>
            <a:r>
              <a:rPr b="1" i="0" lang="en" sz="2200" u="none" cap="none" strike="noStrike">
                <a:solidFill>
                  <a:srgbClr val="FFAB40"/>
                </a:solidFill>
                <a:latin typeface="Open Sans"/>
                <a:ea typeface="Open Sans"/>
                <a:cs typeface="Open Sans"/>
                <a:sym typeface="Open Sans"/>
              </a:rPr>
              <a:t>enseignants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95" name="Shape 395"/>
        <p:cNvGrpSpPr/>
        <p:nvPr/>
      </p:nvGrpSpPr>
      <p:grpSpPr>
        <a:xfrm>
          <a:off x="0" y="0"/>
          <a:ext cx="0" cy="0"/>
          <a:chOff x="0" y="0"/>
          <a:chExt cx="0" cy="0"/>
        </a:xfrm>
      </p:grpSpPr>
      <p:sp>
        <p:nvSpPr>
          <p:cNvPr id="396" name="Google Shape;396;gedaf2065a5_1_192"/>
          <p:cNvSpPr txBox="1"/>
          <p:nvPr/>
        </p:nvSpPr>
        <p:spPr>
          <a:xfrm>
            <a:off x="2586600" y="441775"/>
            <a:ext cx="4822800" cy="2555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200" u="none" cap="none" strike="noStrike">
                <a:solidFill>
                  <a:srgbClr val="004993"/>
                </a:solidFill>
                <a:latin typeface="Open Sans"/>
                <a:ea typeface="Open Sans"/>
                <a:cs typeface="Open Sans"/>
                <a:sym typeface="Open Sans"/>
              </a:rPr>
              <a:t>Favoriser la collaboration</a:t>
            </a:r>
            <a:endParaRPr b="0" i="0" sz="2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200" u="none" cap="none" strike="noStrike">
                <a:solidFill>
                  <a:srgbClr val="004993"/>
                </a:solidFill>
                <a:latin typeface="Open Sans"/>
                <a:ea typeface="Open Sans"/>
                <a:cs typeface="Open Sans"/>
                <a:sym typeface="Open Sans"/>
              </a:rPr>
              <a:t>Le retour d'information entre pairs, la collaboration entre étudiants et la participation d'experts sont amplifiés et enrichissent les enseignants, grâce au processus imposé par les licences ouvertes.</a:t>
            </a:r>
            <a:endParaRPr b="0" i="0" sz="2200" u="none" cap="none" strike="noStrike">
              <a:solidFill>
                <a:srgbClr val="004993"/>
              </a:solidFill>
              <a:latin typeface="Open Sans"/>
              <a:ea typeface="Open Sans"/>
              <a:cs typeface="Open Sans"/>
              <a:sym typeface="Open Sans"/>
            </a:endParaRPr>
          </a:p>
        </p:txBody>
      </p:sp>
      <p:sp>
        <p:nvSpPr>
          <p:cNvPr id="397" name="Google Shape;397;gedaf2065a5_1_19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98" name="Google Shape;398;gedaf2065a5_1_19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99" name="Google Shape;399;gedaf2065a5_1_19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00" name="Google Shape;400;gedaf2065a5_1_19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01" name="Google Shape;401;gedaf2065a5_1_19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gedaf2065a5_1_192"/>
          <p:cNvSpPr txBox="1"/>
          <p:nvPr/>
        </p:nvSpPr>
        <p:spPr>
          <a:xfrm>
            <a:off x="42725" y="962957"/>
            <a:ext cx="20736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pour les </a:t>
            </a:r>
            <a:r>
              <a:rPr b="1" i="0" lang="en" sz="2200" u="none" cap="none" strike="noStrike">
                <a:solidFill>
                  <a:srgbClr val="FFAB40"/>
                </a:solidFill>
                <a:latin typeface="Open Sans"/>
                <a:ea typeface="Open Sans"/>
                <a:cs typeface="Open Sans"/>
                <a:sym typeface="Open Sans"/>
              </a:rPr>
              <a:t>enseignants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06" name="Shape 406"/>
        <p:cNvGrpSpPr/>
        <p:nvPr/>
      </p:nvGrpSpPr>
      <p:grpSpPr>
        <a:xfrm>
          <a:off x="0" y="0"/>
          <a:ext cx="0" cy="0"/>
          <a:chOff x="0" y="0"/>
          <a:chExt cx="0" cy="0"/>
        </a:xfrm>
      </p:grpSpPr>
      <p:sp>
        <p:nvSpPr>
          <p:cNvPr id="407" name="Google Shape;407;gedaf2065a5_1_14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08" name="Google Shape;408;gedaf2065a5_1_142"/>
          <p:cNvSpPr txBox="1"/>
          <p:nvPr/>
        </p:nvSpPr>
        <p:spPr>
          <a:xfrm>
            <a:off x="2619700" y="366875"/>
            <a:ext cx="49281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Soutenir l'innovation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Les REL offrent la possibilité d'améliorer la qualité des matériels pédagogiques et d'apprentissage, ce qui permet à d'autres de s'en inspirer et de fournir un retour constructif.</a:t>
            </a:r>
            <a:endParaRPr b="0" i="0" sz="2400" u="none" cap="none" strike="noStrike">
              <a:solidFill>
                <a:srgbClr val="004993"/>
              </a:solidFill>
              <a:latin typeface="Open Sans"/>
              <a:ea typeface="Open Sans"/>
              <a:cs typeface="Open Sans"/>
              <a:sym typeface="Open Sans"/>
            </a:endParaRPr>
          </a:p>
        </p:txBody>
      </p:sp>
      <p:sp>
        <p:nvSpPr>
          <p:cNvPr id="409" name="Google Shape;409;gedaf2065a5_1_14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10" name="Google Shape;410;gedaf2065a5_1_14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11" name="Google Shape;411;gedaf2065a5_1_14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12" name="Google Shape;412;gedaf2065a5_1_14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gedaf2065a5_1_142"/>
          <p:cNvSpPr txBox="1"/>
          <p:nvPr/>
        </p:nvSpPr>
        <p:spPr>
          <a:xfrm>
            <a:off x="42725" y="962957"/>
            <a:ext cx="20736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pour les </a:t>
            </a:r>
            <a:r>
              <a:rPr b="1" i="0" lang="en" sz="2200" u="none" cap="none" strike="noStrike">
                <a:solidFill>
                  <a:srgbClr val="FFAB40"/>
                </a:solidFill>
                <a:latin typeface="Open Sans"/>
                <a:ea typeface="Open Sans"/>
                <a:cs typeface="Open Sans"/>
                <a:sym typeface="Open Sans"/>
              </a:rPr>
              <a:t>enseignants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17" name="Shape 417"/>
        <p:cNvGrpSpPr/>
        <p:nvPr/>
      </p:nvGrpSpPr>
      <p:grpSpPr>
        <a:xfrm>
          <a:off x="0" y="0"/>
          <a:ext cx="0" cy="0"/>
          <a:chOff x="0" y="0"/>
          <a:chExt cx="0" cy="0"/>
        </a:xfrm>
      </p:grpSpPr>
      <p:sp>
        <p:nvSpPr>
          <p:cNvPr id="418" name="Google Shape;418;gedaf2065a5_1_152"/>
          <p:cNvSpPr txBox="1"/>
          <p:nvPr/>
        </p:nvSpPr>
        <p:spPr>
          <a:xfrm>
            <a:off x="2598425" y="888338"/>
            <a:ext cx="50883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Assurer la transmission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Le processus de réutilisation déclenché par les REL se poursuit même après la retraite.</a:t>
            </a:r>
            <a:endParaRPr b="0" i="0" sz="2400" u="none" cap="none" strike="noStrike">
              <a:solidFill>
                <a:srgbClr val="004993"/>
              </a:solidFill>
              <a:latin typeface="Open Sans"/>
              <a:ea typeface="Open Sans"/>
              <a:cs typeface="Open Sans"/>
              <a:sym typeface="Open Sans"/>
            </a:endParaRPr>
          </a:p>
        </p:txBody>
      </p:sp>
      <p:sp>
        <p:nvSpPr>
          <p:cNvPr id="419" name="Google Shape;419;gedaf2065a5_1_1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20" name="Google Shape;420;gedaf2065a5_1_1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21" name="Google Shape;421;gedaf2065a5_1_1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22" name="Google Shape;422;gedaf2065a5_1_1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23" name="Google Shape;423;gedaf2065a5_1_1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gedaf2065a5_1_152"/>
          <p:cNvSpPr txBox="1"/>
          <p:nvPr/>
        </p:nvSpPr>
        <p:spPr>
          <a:xfrm>
            <a:off x="42725" y="962957"/>
            <a:ext cx="20736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pour les </a:t>
            </a:r>
            <a:r>
              <a:rPr b="1" i="0" lang="en" sz="2200" u="none" cap="none" strike="noStrike">
                <a:solidFill>
                  <a:srgbClr val="FFAB40"/>
                </a:solidFill>
                <a:latin typeface="Open Sans"/>
                <a:ea typeface="Open Sans"/>
                <a:cs typeface="Open Sans"/>
                <a:sym typeface="Open Sans"/>
              </a:rPr>
              <a:t>enseignants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28" name="Shape 428"/>
        <p:cNvGrpSpPr/>
        <p:nvPr/>
      </p:nvGrpSpPr>
      <p:grpSpPr>
        <a:xfrm>
          <a:off x="0" y="0"/>
          <a:ext cx="0" cy="0"/>
          <a:chOff x="0" y="0"/>
          <a:chExt cx="0" cy="0"/>
        </a:xfrm>
      </p:grpSpPr>
      <p:sp>
        <p:nvSpPr>
          <p:cNvPr id="429" name="Google Shape;429;gedaf2065a5_1_1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30" name="Google Shape;430;gedaf2065a5_1_162"/>
          <p:cNvSpPr txBox="1"/>
          <p:nvPr/>
        </p:nvSpPr>
        <p:spPr>
          <a:xfrm>
            <a:off x="2548325" y="604725"/>
            <a:ext cx="5088300"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Élargir les choix</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Les manuels partagés en REL sont de nouvelles ressources pour les enseignants et peuvent garantir le même niveau de qualité que les manuels traditionnels.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2400" u="none" cap="none" strike="noStrike">
              <a:solidFill>
                <a:srgbClr val="000000"/>
              </a:solidFill>
              <a:latin typeface="Arial"/>
              <a:ea typeface="Arial"/>
              <a:cs typeface="Arial"/>
              <a:sym typeface="Arial"/>
            </a:endParaRPr>
          </a:p>
        </p:txBody>
      </p:sp>
      <p:sp>
        <p:nvSpPr>
          <p:cNvPr id="431" name="Google Shape;431;gedaf2065a5_1_16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32" name="Google Shape;432;gedaf2065a5_1_16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33" name="Google Shape;433;gedaf2065a5_1_1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34" name="Google Shape;434;gedaf2065a5_1_16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 name="Google Shape;435;gedaf2065a5_1_162"/>
          <p:cNvSpPr txBox="1"/>
          <p:nvPr/>
        </p:nvSpPr>
        <p:spPr>
          <a:xfrm>
            <a:off x="42725" y="962957"/>
            <a:ext cx="20736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pour les </a:t>
            </a:r>
            <a:r>
              <a:rPr b="1" i="0" lang="en" sz="2200" u="none" cap="none" strike="noStrike">
                <a:solidFill>
                  <a:srgbClr val="FFAB40"/>
                </a:solidFill>
                <a:latin typeface="Open Sans"/>
                <a:ea typeface="Open Sans"/>
                <a:cs typeface="Open Sans"/>
                <a:sym typeface="Open Sans"/>
              </a:rPr>
              <a:t>enseignants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39" name="Shape 439"/>
        <p:cNvGrpSpPr/>
        <p:nvPr/>
      </p:nvGrpSpPr>
      <p:grpSpPr>
        <a:xfrm>
          <a:off x="0" y="0"/>
          <a:ext cx="0" cy="0"/>
          <a:chOff x="0" y="0"/>
          <a:chExt cx="0" cy="0"/>
        </a:xfrm>
      </p:grpSpPr>
      <p:sp>
        <p:nvSpPr>
          <p:cNvPr id="440" name="Google Shape;440;gedaf2065a5_1_172"/>
          <p:cNvSpPr txBox="1"/>
          <p:nvPr/>
        </p:nvSpPr>
        <p:spPr>
          <a:xfrm>
            <a:off x="2546500" y="575950"/>
            <a:ext cx="5088300" cy="230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Renforcer la liberté académique </a:t>
            </a:r>
            <a:r>
              <a:rPr b="0" i="0" lang="en" sz="2300" u="none" cap="none" strike="noStrike">
                <a:solidFill>
                  <a:srgbClr val="004993"/>
                </a:solidFill>
                <a:latin typeface="Open Sans"/>
                <a:ea typeface="Open Sans"/>
                <a:cs typeface="Open Sans"/>
                <a:sym typeface="Open Sans"/>
              </a:rPr>
              <a:t>Les REL dotées de licences ouvertes permettent aux professeurs de modifier et de mettre à jour régulièrement des ressources pédagogiques pour leurs cours.</a:t>
            </a:r>
            <a:endParaRPr b="0" i="0" sz="2300" u="none" cap="none" strike="noStrike">
              <a:solidFill>
                <a:srgbClr val="004993"/>
              </a:solidFill>
              <a:latin typeface="Open Sans"/>
              <a:ea typeface="Open Sans"/>
              <a:cs typeface="Open Sans"/>
              <a:sym typeface="Open Sans"/>
            </a:endParaRPr>
          </a:p>
        </p:txBody>
      </p:sp>
      <p:sp>
        <p:nvSpPr>
          <p:cNvPr id="441" name="Google Shape;441;gedaf2065a5_1_17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42" name="Google Shape;442;gedaf2065a5_1_17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3" name="Google Shape;443;gedaf2065a5_1_17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44" name="Google Shape;444;gedaf2065a5_1_17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45" name="Google Shape;445;gedaf2065a5_1_17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 name="Google Shape;446;gedaf2065a5_1_172"/>
          <p:cNvSpPr txBox="1"/>
          <p:nvPr/>
        </p:nvSpPr>
        <p:spPr>
          <a:xfrm>
            <a:off x="42725" y="962957"/>
            <a:ext cx="20736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pour les </a:t>
            </a:r>
            <a:r>
              <a:rPr b="1" i="0" lang="en" sz="2200" u="none" cap="none" strike="noStrike">
                <a:solidFill>
                  <a:srgbClr val="FFAB40"/>
                </a:solidFill>
                <a:latin typeface="Open Sans"/>
                <a:ea typeface="Open Sans"/>
                <a:cs typeface="Open Sans"/>
                <a:sym typeface="Open Sans"/>
              </a:rPr>
              <a:t>enseignants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50" name="Shape 450"/>
        <p:cNvGrpSpPr/>
        <p:nvPr/>
      </p:nvGrpSpPr>
      <p:grpSpPr>
        <a:xfrm>
          <a:off x="0" y="0"/>
          <a:ext cx="0" cy="0"/>
          <a:chOff x="0" y="0"/>
          <a:chExt cx="0" cy="0"/>
        </a:xfrm>
      </p:grpSpPr>
      <p:sp>
        <p:nvSpPr>
          <p:cNvPr id="451" name="Google Shape;451;gedaf2065a5_1_182"/>
          <p:cNvSpPr txBox="1"/>
          <p:nvPr/>
        </p:nvSpPr>
        <p:spPr>
          <a:xfrm>
            <a:off x="2529550" y="172375"/>
            <a:ext cx="4921500" cy="3093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100" u="none" cap="none" strike="noStrike">
                <a:solidFill>
                  <a:srgbClr val="004993"/>
                </a:solidFill>
                <a:latin typeface="Open Sans"/>
                <a:ea typeface="Open Sans"/>
                <a:cs typeface="Open Sans"/>
                <a:sym typeface="Open Sans"/>
              </a:rPr>
              <a:t>Valoriser l'innovation et la créativité</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100" u="none" cap="none" strike="noStrike">
                <a:solidFill>
                  <a:srgbClr val="004993"/>
                </a:solidFill>
                <a:latin typeface="Open Sans"/>
                <a:ea typeface="Open Sans"/>
                <a:cs typeface="Open Sans"/>
                <a:sym typeface="Open Sans"/>
              </a:rPr>
              <a:t>La créativité du corps enseignant peut favorablement impressionner les étudiants et les possibles financeurs. Cela permet d'augmenter le nombre d'étudiants inscrits à certains cours et de valoriser les enseignants individuels.</a:t>
            </a:r>
            <a:endParaRPr b="0" i="0" sz="2100" u="none" cap="none" strike="noStrike">
              <a:solidFill>
                <a:srgbClr val="004993"/>
              </a:solidFill>
              <a:latin typeface="Open Sans"/>
              <a:ea typeface="Open Sans"/>
              <a:cs typeface="Open Sans"/>
              <a:sym typeface="Open Sans"/>
            </a:endParaRPr>
          </a:p>
        </p:txBody>
      </p:sp>
      <p:sp>
        <p:nvSpPr>
          <p:cNvPr id="452" name="Google Shape;452;gedaf2065a5_1_18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53" name="Google Shape;453;gedaf2065a5_1_18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54" name="Google Shape;454;gedaf2065a5_1_18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55" name="Google Shape;455;gedaf2065a5_1_18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56" name="Google Shape;456;gedaf2065a5_1_18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 name="Google Shape;457;gedaf2065a5_1_182"/>
          <p:cNvSpPr txBox="1"/>
          <p:nvPr/>
        </p:nvSpPr>
        <p:spPr>
          <a:xfrm>
            <a:off x="42725" y="962957"/>
            <a:ext cx="20736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a:t>
            </a:r>
            <a:endParaRPr b="0" i="0" sz="13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pour les </a:t>
            </a:r>
            <a:r>
              <a:rPr b="1" i="0" lang="en" sz="2200" u="none" cap="none" strike="noStrike">
                <a:solidFill>
                  <a:srgbClr val="FFAB40"/>
                </a:solidFill>
                <a:latin typeface="Open Sans"/>
                <a:ea typeface="Open Sans"/>
                <a:cs typeface="Open Sans"/>
                <a:sym typeface="Open Sans"/>
              </a:rPr>
              <a:t>enseignants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61" name="Shape 461"/>
        <p:cNvGrpSpPr/>
        <p:nvPr/>
      </p:nvGrpSpPr>
      <p:grpSpPr>
        <a:xfrm>
          <a:off x="0" y="0"/>
          <a:ext cx="0" cy="0"/>
          <a:chOff x="0" y="0"/>
          <a:chExt cx="0" cy="0"/>
        </a:xfrm>
      </p:grpSpPr>
      <p:sp>
        <p:nvSpPr>
          <p:cNvPr id="462" name="Google Shape;462;gee2322c6bf_0_4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63" name="Google Shape;463;gee2322c6bf_0_44"/>
          <p:cNvSpPr txBox="1"/>
          <p:nvPr/>
        </p:nvSpPr>
        <p:spPr>
          <a:xfrm>
            <a:off x="2529550" y="348900"/>
            <a:ext cx="5090400" cy="2816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1900" u="none" cap="none" strike="noStrike">
                <a:solidFill>
                  <a:srgbClr val="004993"/>
                </a:solidFill>
                <a:latin typeface="Open Sans"/>
                <a:ea typeface="Open Sans"/>
                <a:cs typeface="Open Sans"/>
                <a:sym typeface="Open Sans"/>
              </a:rPr>
              <a:t>Favoriser les économies d'échelle</a:t>
            </a:r>
            <a:endParaRPr b="0" i="0" sz="1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1900" u="none" cap="none" strike="noStrike">
                <a:solidFill>
                  <a:schemeClr val="lt1"/>
                </a:solidFill>
                <a:latin typeface="Open Sans"/>
                <a:ea typeface="Open Sans"/>
                <a:cs typeface="Open Sans"/>
                <a:sym typeface="Open Sans"/>
              </a:rPr>
              <a:t>Les REL sont gratuites en ligne, abordables en version imprimée, peuvent être sauvegardées pour toujours et sont facilement mises à jour. Les budgets qui seraient autrement consacrés à l'achat de manuels peuvent être réorientés vers la technologie, l'amélioration de l'enseignement ou la réduction de la dette.</a:t>
            </a:r>
            <a:endParaRPr b="0" i="0" sz="2000" u="none" cap="none" strike="noStrike">
              <a:solidFill>
                <a:schemeClr val="lt1"/>
              </a:solidFill>
              <a:latin typeface="Arial"/>
              <a:ea typeface="Arial"/>
              <a:cs typeface="Arial"/>
              <a:sym typeface="Arial"/>
            </a:endParaRPr>
          </a:p>
        </p:txBody>
      </p:sp>
      <p:sp>
        <p:nvSpPr>
          <p:cNvPr id="464" name="Google Shape;464;gee2322c6bf_0_4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65" name="Google Shape;465;gee2322c6bf_0_4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66" name="Google Shape;466;gee2322c6bf_0_4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67" name="Google Shape;467;gee2322c6bf_0_4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 name="Google Shape;468;gee2322c6bf_0_44"/>
          <p:cNvSpPr txBox="1"/>
          <p:nvPr/>
        </p:nvSpPr>
        <p:spPr>
          <a:xfrm>
            <a:off x="-9187" y="948884"/>
            <a:ext cx="21573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pour les </a:t>
            </a:r>
            <a:r>
              <a:rPr b="1" i="0" lang="en" sz="2200" u="none" cap="none" strike="noStrike">
                <a:solidFill>
                  <a:srgbClr val="45BEDF"/>
                </a:solidFill>
                <a:latin typeface="Open Sans"/>
                <a:ea typeface="Open Sans"/>
                <a:cs typeface="Open Sans"/>
                <a:sym typeface="Open Sans"/>
              </a:rPr>
              <a:t>institutions</a:t>
            </a:r>
            <a:endParaRPr b="0" i="0" sz="2200" u="none" cap="none" strike="noStrike">
              <a:solidFill>
                <a:srgbClr val="000000"/>
              </a:solidFill>
              <a:latin typeface="Arial"/>
              <a:ea typeface="Arial"/>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72" name="Shape 472"/>
        <p:cNvGrpSpPr/>
        <p:nvPr/>
      </p:nvGrpSpPr>
      <p:grpSpPr>
        <a:xfrm>
          <a:off x="0" y="0"/>
          <a:ext cx="0" cy="0"/>
          <a:chOff x="0" y="0"/>
          <a:chExt cx="0" cy="0"/>
        </a:xfrm>
      </p:grpSpPr>
      <p:sp>
        <p:nvSpPr>
          <p:cNvPr id="473" name="Google Shape;473;gee2322c6bf_0_5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4" name="Google Shape;474;gee2322c6bf_0_55"/>
          <p:cNvSpPr txBox="1"/>
          <p:nvPr/>
        </p:nvSpPr>
        <p:spPr>
          <a:xfrm>
            <a:off x="2591050" y="395574"/>
            <a:ext cx="4568400" cy="264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Soutenir le développement du corps enseignant </a:t>
            </a:r>
            <a:endParaRPr b="1"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chemeClr val="lt1"/>
                </a:solidFill>
                <a:latin typeface="Open Sans"/>
                <a:ea typeface="Open Sans"/>
                <a:cs typeface="Open Sans"/>
                <a:sym typeface="Open Sans"/>
              </a:rPr>
              <a:t>L'amélioration de l'accès aux REL et de leur utilisation, ainsi que les échanges entre enseignants de différentes institutions sont favorisés. La qualité du matériel pédagogique augmente.</a:t>
            </a:r>
            <a:endParaRPr b="0" i="0" sz="2300" u="none" cap="none" strike="noStrike">
              <a:solidFill>
                <a:schemeClr val="lt1"/>
              </a:solidFill>
              <a:latin typeface="Arial"/>
              <a:ea typeface="Arial"/>
              <a:cs typeface="Arial"/>
              <a:sym typeface="Arial"/>
            </a:endParaRPr>
          </a:p>
        </p:txBody>
      </p:sp>
      <p:sp>
        <p:nvSpPr>
          <p:cNvPr id="475" name="Google Shape;475;gee2322c6bf_0_5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76" name="Google Shape;476;gee2322c6bf_0_5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77" name="Google Shape;477;gee2322c6bf_0_5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78" name="Google Shape;478;gee2322c6bf_0_5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 name="Google Shape;479;gee2322c6bf_0_55"/>
          <p:cNvSpPr txBox="1"/>
          <p:nvPr/>
        </p:nvSpPr>
        <p:spPr>
          <a:xfrm>
            <a:off x="-9187" y="948884"/>
            <a:ext cx="21573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pour les </a:t>
            </a:r>
            <a:r>
              <a:rPr b="1" i="0" lang="en" sz="2200" u="none" cap="none" strike="noStrike">
                <a:solidFill>
                  <a:srgbClr val="45BEDF"/>
                </a:solidFill>
                <a:latin typeface="Open Sans"/>
                <a:ea typeface="Open Sans"/>
                <a:cs typeface="Open Sans"/>
                <a:sym typeface="Open Sans"/>
              </a:rPr>
              <a:t>institutions</a:t>
            </a:r>
            <a:endParaRPr b="0" i="0" sz="22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p10"/>
          <p:cNvSpPr txBox="1"/>
          <p:nvPr/>
        </p:nvSpPr>
        <p:spPr>
          <a:xfrm>
            <a:off x="3241941" y="939784"/>
            <a:ext cx="2382733" cy="1858363"/>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Qu’est-ce qu’une REL ?</a:t>
            </a:r>
            <a:endParaRPr b="0" i="0" sz="1400" u="none" cap="none" strike="noStrike">
              <a:solidFill>
                <a:srgbClr val="000000"/>
              </a:solidFill>
              <a:latin typeface="Arial"/>
              <a:ea typeface="Arial"/>
              <a:cs typeface="Arial"/>
              <a:sym typeface="Arial"/>
            </a:endParaRPr>
          </a:p>
        </p:txBody>
      </p:sp>
      <p:sp>
        <p:nvSpPr>
          <p:cNvPr id="90" name="Google Shape;90;p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91" name="Google Shape;91;p10"/>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92" name="Google Shape;92;p10"/>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93" name="Google Shape;93;p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94" name="Google Shape;94;p1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83" name="Shape 483"/>
        <p:cNvGrpSpPr/>
        <p:nvPr/>
      </p:nvGrpSpPr>
      <p:grpSpPr>
        <a:xfrm>
          <a:off x="0" y="0"/>
          <a:ext cx="0" cy="0"/>
          <a:chOff x="0" y="0"/>
          <a:chExt cx="0" cy="0"/>
        </a:xfrm>
      </p:grpSpPr>
      <p:sp>
        <p:nvSpPr>
          <p:cNvPr id="484" name="Google Shape;484;gee2322c6bf_0_6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85" name="Google Shape;485;gee2322c6bf_0_66"/>
          <p:cNvSpPr txBox="1"/>
          <p:nvPr/>
        </p:nvSpPr>
        <p:spPr>
          <a:xfrm>
            <a:off x="2667113" y="133549"/>
            <a:ext cx="4878900" cy="3232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200" u="none" cap="none" strike="noStrike">
                <a:solidFill>
                  <a:srgbClr val="004993"/>
                </a:solidFill>
                <a:latin typeface="Open Sans"/>
                <a:ea typeface="Open Sans"/>
                <a:cs typeface="Open Sans"/>
                <a:sym typeface="Open Sans"/>
              </a:rPr>
              <a:t>Tirer le meilleur parti des investissements publics</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200" u="none" cap="none" strike="noStrike">
                <a:solidFill>
                  <a:schemeClr val="lt1"/>
                </a:solidFill>
                <a:latin typeface="Open Sans"/>
                <a:ea typeface="Open Sans"/>
                <a:cs typeface="Open Sans"/>
                <a:sym typeface="Open Sans"/>
              </a:rPr>
              <a:t>Les ressources provenant de financements publics sont utilisées pour créer des connaissances publiques, partagées transversalement par de multiples institutions pour des coûts additionnels réduits.</a:t>
            </a:r>
            <a:endParaRPr b="0" i="0" sz="2200" u="none" cap="none" strike="noStrike">
              <a:solidFill>
                <a:schemeClr val="lt1"/>
              </a:solidFill>
              <a:latin typeface="Open Sans"/>
              <a:ea typeface="Open Sans"/>
              <a:cs typeface="Open Sans"/>
              <a:sym typeface="Open Sans"/>
            </a:endParaRPr>
          </a:p>
        </p:txBody>
      </p:sp>
      <p:sp>
        <p:nvSpPr>
          <p:cNvPr id="486" name="Google Shape;486;gee2322c6bf_0_6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7" name="Google Shape;487;gee2322c6bf_0_6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88" name="Google Shape;488;gee2322c6bf_0_6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89" name="Google Shape;489;gee2322c6bf_0_6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 name="Google Shape;490;gee2322c6bf_0_66"/>
          <p:cNvSpPr txBox="1"/>
          <p:nvPr/>
        </p:nvSpPr>
        <p:spPr>
          <a:xfrm>
            <a:off x="-9187" y="948884"/>
            <a:ext cx="21573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pour les </a:t>
            </a:r>
            <a:r>
              <a:rPr b="1" i="0" lang="en" sz="2200" u="none" cap="none" strike="noStrike">
                <a:solidFill>
                  <a:srgbClr val="45BEDF"/>
                </a:solidFill>
                <a:latin typeface="Open Sans"/>
                <a:ea typeface="Open Sans"/>
                <a:cs typeface="Open Sans"/>
                <a:sym typeface="Open Sans"/>
              </a:rPr>
              <a:t>institutions</a:t>
            </a:r>
            <a:endParaRPr b="0" i="0" sz="2200" u="none" cap="none" strike="noStrike">
              <a:solidFill>
                <a:srgbClr val="000000"/>
              </a:solidFill>
              <a:latin typeface="Arial"/>
              <a:ea typeface="Arial"/>
              <a:cs typeface="Arial"/>
              <a:sym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94" name="Shape 494"/>
        <p:cNvGrpSpPr/>
        <p:nvPr/>
      </p:nvGrpSpPr>
      <p:grpSpPr>
        <a:xfrm>
          <a:off x="0" y="0"/>
          <a:ext cx="0" cy="0"/>
          <a:chOff x="0" y="0"/>
          <a:chExt cx="0" cy="0"/>
        </a:xfrm>
      </p:grpSpPr>
      <p:sp>
        <p:nvSpPr>
          <p:cNvPr id="495" name="Google Shape;495;gee2322c6bf_0_7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96" name="Google Shape;496;gee2322c6bf_0_77"/>
          <p:cNvSpPr txBox="1"/>
          <p:nvPr/>
        </p:nvSpPr>
        <p:spPr>
          <a:xfrm>
            <a:off x="2611550" y="702575"/>
            <a:ext cx="45684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Soutenir l'autopromotion</a:t>
            </a:r>
            <a:endParaRPr b="0" i="0" sz="2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chemeClr val="lt1"/>
                </a:solidFill>
                <a:latin typeface="Open Sans"/>
                <a:ea typeface="Open Sans"/>
                <a:cs typeface="Open Sans"/>
                <a:sym typeface="Open Sans"/>
              </a:rPr>
              <a:t>Le partage et la réutilisation de REL de qualité bénéficie largement à l'image publique de l'établissement.</a:t>
            </a:r>
            <a:endParaRPr b="0" i="0" sz="2400" u="none" cap="none" strike="noStrike">
              <a:solidFill>
                <a:schemeClr val="lt1"/>
              </a:solidFill>
              <a:latin typeface="Arial"/>
              <a:ea typeface="Arial"/>
              <a:cs typeface="Arial"/>
              <a:sym typeface="Arial"/>
            </a:endParaRPr>
          </a:p>
        </p:txBody>
      </p:sp>
      <p:sp>
        <p:nvSpPr>
          <p:cNvPr id="497" name="Google Shape;497;gee2322c6bf_0_7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98" name="Google Shape;498;gee2322c6bf_0_7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99" name="Google Shape;499;gee2322c6bf_0_7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00" name="Google Shape;500;gee2322c6bf_0_7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 name="Google Shape;501;gee2322c6bf_0_77"/>
          <p:cNvSpPr txBox="1"/>
          <p:nvPr/>
        </p:nvSpPr>
        <p:spPr>
          <a:xfrm>
            <a:off x="-9187" y="948884"/>
            <a:ext cx="21573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pour les </a:t>
            </a:r>
            <a:r>
              <a:rPr b="1" i="0" lang="en" sz="2200" u="none" cap="none" strike="noStrike">
                <a:solidFill>
                  <a:srgbClr val="45BEDF"/>
                </a:solidFill>
                <a:latin typeface="Open Sans"/>
                <a:ea typeface="Open Sans"/>
                <a:cs typeface="Open Sans"/>
                <a:sym typeface="Open Sans"/>
              </a:rPr>
              <a:t>institutions</a:t>
            </a:r>
            <a:endParaRPr b="0" i="0" sz="2200" u="none" cap="none" strike="noStrike">
              <a:solidFill>
                <a:srgbClr val="000000"/>
              </a:solidFill>
              <a:latin typeface="Arial"/>
              <a:ea typeface="Arial"/>
              <a:cs typeface="Arial"/>
              <a:sym typeface="Arial"/>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05" name="Shape 505"/>
        <p:cNvGrpSpPr/>
        <p:nvPr/>
      </p:nvGrpSpPr>
      <p:grpSpPr>
        <a:xfrm>
          <a:off x="0" y="0"/>
          <a:ext cx="0" cy="0"/>
          <a:chOff x="0" y="0"/>
          <a:chExt cx="0" cy="0"/>
        </a:xfrm>
      </p:grpSpPr>
      <p:sp>
        <p:nvSpPr>
          <p:cNvPr id="506" name="Google Shape;506;gee2322c6bf_0_8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07" name="Google Shape;507;gee2322c6bf_0_88"/>
          <p:cNvSpPr txBox="1"/>
          <p:nvPr/>
        </p:nvSpPr>
        <p:spPr>
          <a:xfrm>
            <a:off x="2612350" y="428100"/>
            <a:ext cx="4786200" cy="233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Soutenir la collaboration internationale</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chemeClr val="lt1"/>
                </a:solidFill>
                <a:latin typeface="Open Sans"/>
                <a:ea typeface="Open Sans"/>
                <a:cs typeface="Open Sans"/>
                <a:sym typeface="Open Sans"/>
              </a:rPr>
              <a:t>Travailler avec des REL augmente la visibilité de l'établissement et améliore sa réputation au niveau international grâce à une collaboration active avec d'autres institutions dans le monde.</a:t>
            </a:r>
            <a:endParaRPr b="1" i="0" sz="2000" u="none" cap="none" strike="noStrike">
              <a:solidFill>
                <a:schemeClr val="lt1"/>
              </a:solidFill>
              <a:latin typeface="Open Sans"/>
              <a:ea typeface="Open Sans"/>
              <a:cs typeface="Open Sans"/>
              <a:sym typeface="Open Sans"/>
            </a:endParaRPr>
          </a:p>
        </p:txBody>
      </p:sp>
      <p:sp>
        <p:nvSpPr>
          <p:cNvPr id="508" name="Google Shape;508;gee2322c6bf_0_8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09" name="Google Shape;509;gee2322c6bf_0_8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10" name="Google Shape;510;gee2322c6bf_0_8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11" name="Google Shape;511;gee2322c6bf_0_8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 name="Google Shape;512;gee2322c6bf_0_88"/>
          <p:cNvSpPr txBox="1"/>
          <p:nvPr/>
        </p:nvSpPr>
        <p:spPr>
          <a:xfrm>
            <a:off x="-9187" y="948884"/>
            <a:ext cx="21573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pour les </a:t>
            </a:r>
            <a:r>
              <a:rPr b="1" i="0" lang="en" sz="2200" u="none" cap="none" strike="noStrike">
                <a:solidFill>
                  <a:srgbClr val="45BEDF"/>
                </a:solidFill>
                <a:latin typeface="Open Sans"/>
                <a:ea typeface="Open Sans"/>
                <a:cs typeface="Open Sans"/>
                <a:sym typeface="Open Sans"/>
              </a:rPr>
              <a:t>institutions</a:t>
            </a:r>
            <a:endParaRPr b="0" i="0" sz="2200" u="none" cap="none" strike="noStrike">
              <a:solidFill>
                <a:srgbClr val="000000"/>
              </a:solidFill>
              <a:latin typeface="Arial"/>
              <a:ea typeface="Arial"/>
              <a:cs typeface="Arial"/>
              <a:sym typeface="Aria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16" name="Shape 516"/>
        <p:cNvGrpSpPr/>
        <p:nvPr/>
      </p:nvGrpSpPr>
      <p:grpSpPr>
        <a:xfrm>
          <a:off x="0" y="0"/>
          <a:ext cx="0" cy="0"/>
          <a:chOff x="0" y="0"/>
          <a:chExt cx="0" cy="0"/>
        </a:xfrm>
      </p:grpSpPr>
      <p:sp>
        <p:nvSpPr>
          <p:cNvPr id="517" name="Google Shape;517;gedaf2065a5_1_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18" name="Google Shape;518;gedaf2065a5_1_22"/>
          <p:cNvSpPr txBox="1"/>
          <p:nvPr/>
        </p:nvSpPr>
        <p:spPr>
          <a:xfrm>
            <a:off x="2590900" y="272425"/>
            <a:ext cx="5043900" cy="2893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200" u="none" cap="none" strike="noStrike">
                <a:solidFill>
                  <a:srgbClr val="004993"/>
                </a:solidFill>
                <a:latin typeface="Open Sans"/>
                <a:ea typeface="Open Sans"/>
                <a:cs typeface="Open Sans"/>
                <a:sym typeface="Open Sans"/>
              </a:rPr>
              <a:t>Faciliter l'accès à l'enseignement</a:t>
            </a:r>
            <a:br>
              <a:rPr b="0" i="0" lang="en" sz="2200" u="none" cap="none" strike="noStrike">
                <a:solidFill>
                  <a:srgbClr val="004993"/>
                </a:solidFill>
                <a:latin typeface="Open Sans"/>
                <a:ea typeface="Open Sans"/>
                <a:cs typeface="Open Sans"/>
                <a:sym typeface="Open Sans"/>
              </a:rPr>
            </a:br>
            <a:r>
              <a:rPr b="0" i="0" lang="en" sz="2200" u="none" cap="none" strike="noStrike">
                <a:solidFill>
                  <a:schemeClr val="lt1"/>
                </a:solidFill>
                <a:latin typeface="Open Sans"/>
                <a:ea typeface="Open Sans"/>
                <a:cs typeface="Open Sans"/>
                <a:sym typeface="Open Sans"/>
              </a:rPr>
              <a:t>L'utilisation des REL élargit l'accès et augmente la participation à l'enseignement supérieur à des apprenants non traditionnels, qui font leur choix en fonction de la qualité du matériel pédagogique proposé.</a:t>
            </a:r>
            <a:endParaRPr b="0" i="0" sz="2200" u="none" cap="none" strike="noStrike">
              <a:solidFill>
                <a:schemeClr val="lt1"/>
              </a:solidFill>
              <a:latin typeface="Open Sans"/>
              <a:ea typeface="Open Sans"/>
              <a:cs typeface="Open Sans"/>
              <a:sym typeface="Open Sans"/>
            </a:endParaRPr>
          </a:p>
        </p:txBody>
      </p:sp>
      <p:sp>
        <p:nvSpPr>
          <p:cNvPr id="519" name="Google Shape;519;gedaf2065a5_1_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20" name="Google Shape;520;gedaf2065a5_1_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21" name="Google Shape;521;gedaf2065a5_1_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22" name="Google Shape;522;gedaf2065a5_1_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 name="Google Shape;523;gedaf2065a5_1_22"/>
          <p:cNvSpPr txBox="1"/>
          <p:nvPr/>
        </p:nvSpPr>
        <p:spPr>
          <a:xfrm>
            <a:off x="-9187" y="948884"/>
            <a:ext cx="21573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pour les </a:t>
            </a:r>
            <a:r>
              <a:rPr b="1" i="0" lang="en" sz="2200" u="none" cap="none" strike="noStrike">
                <a:solidFill>
                  <a:srgbClr val="45BEDF"/>
                </a:solidFill>
                <a:latin typeface="Open Sans"/>
                <a:ea typeface="Open Sans"/>
                <a:cs typeface="Open Sans"/>
                <a:sym typeface="Open Sans"/>
              </a:rPr>
              <a:t>institutions</a:t>
            </a:r>
            <a:endParaRPr b="0" i="0" sz="2200" u="none" cap="none" strike="noStrike">
              <a:solidFill>
                <a:srgbClr val="000000"/>
              </a:solidFill>
              <a:latin typeface="Arial"/>
              <a:ea typeface="Arial"/>
              <a:cs typeface="Arial"/>
              <a:sym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27" name="Shape 527"/>
        <p:cNvGrpSpPr/>
        <p:nvPr/>
      </p:nvGrpSpPr>
      <p:grpSpPr>
        <a:xfrm>
          <a:off x="0" y="0"/>
          <a:ext cx="0" cy="0"/>
          <a:chOff x="0" y="0"/>
          <a:chExt cx="0" cy="0"/>
        </a:xfrm>
      </p:grpSpPr>
      <p:sp>
        <p:nvSpPr>
          <p:cNvPr id="528" name="Google Shape;528;gedaf2065a5_1_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29" name="Google Shape;529;gedaf2065a5_1_32"/>
          <p:cNvSpPr txBox="1"/>
          <p:nvPr/>
        </p:nvSpPr>
        <p:spPr>
          <a:xfrm>
            <a:off x="2730350" y="597700"/>
            <a:ext cx="4568400" cy="230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004993"/>
                </a:solidFill>
                <a:latin typeface="Open Sans"/>
                <a:ea typeface="Open Sans"/>
                <a:cs typeface="Open Sans"/>
                <a:sym typeface="Open Sans"/>
              </a:rPr>
              <a:t>Améliorer la fidélisation des alumni</a:t>
            </a:r>
            <a:br>
              <a:rPr b="0" i="0" lang="en" sz="2300" u="none" cap="none" strike="noStrike">
                <a:solidFill>
                  <a:srgbClr val="004993"/>
                </a:solidFill>
                <a:latin typeface="Open Sans"/>
                <a:ea typeface="Open Sans"/>
                <a:cs typeface="Open Sans"/>
                <a:sym typeface="Open Sans"/>
              </a:rPr>
            </a:br>
            <a:r>
              <a:rPr b="0" i="0" lang="en" sz="2300" u="none" cap="none" strike="noStrike">
                <a:solidFill>
                  <a:schemeClr val="lt1"/>
                </a:solidFill>
                <a:latin typeface="Open Sans"/>
                <a:ea typeface="Open Sans"/>
                <a:cs typeface="Open Sans"/>
                <a:sym typeface="Open Sans"/>
              </a:rPr>
              <a:t>Offrir des REL de qualité aux anciens élèves permet à l'établissement de conserver un lien actif avec eux. </a:t>
            </a:r>
            <a:endParaRPr b="0" i="0" sz="2300" u="none" cap="none" strike="noStrike">
              <a:solidFill>
                <a:schemeClr val="lt1"/>
              </a:solidFill>
              <a:latin typeface="Arial"/>
              <a:ea typeface="Arial"/>
              <a:cs typeface="Arial"/>
              <a:sym typeface="Arial"/>
            </a:endParaRPr>
          </a:p>
        </p:txBody>
      </p:sp>
      <p:sp>
        <p:nvSpPr>
          <p:cNvPr id="530" name="Google Shape;530;gedaf2065a5_1_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1" name="Google Shape;531;gedaf2065a5_1_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32" name="Google Shape;532;gedaf2065a5_1_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33" name="Google Shape;533;gedaf2065a5_1_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 name="Google Shape;534;gedaf2065a5_1_32"/>
          <p:cNvSpPr txBox="1"/>
          <p:nvPr/>
        </p:nvSpPr>
        <p:spPr>
          <a:xfrm>
            <a:off x="-9187" y="948884"/>
            <a:ext cx="21573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pour les </a:t>
            </a:r>
            <a:r>
              <a:rPr b="1" i="0" lang="en" sz="2200" u="none" cap="none" strike="noStrike">
                <a:solidFill>
                  <a:srgbClr val="45BEDF"/>
                </a:solidFill>
                <a:latin typeface="Open Sans"/>
                <a:ea typeface="Open Sans"/>
                <a:cs typeface="Open Sans"/>
                <a:sym typeface="Open Sans"/>
              </a:rPr>
              <a:t>institutions</a:t>
            </a:r>
            <a:endParaRPr b="0" i="0" sz="2200" u="none" cap="none" strike="noStrike">
              <a:solidFill>
                <a:srgbClr val="000000"/>
              </a:solidFill>
              <a:latin typeface="Arial"/>
              <a:ea typeface="Arial"/>
              <a:cs typeface="Arial"/>
              <a:sym typeface="Arial"/>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8" name="Shape 538"/>
        <p:cNvGrpSpPr/>
        <p:nvPr/>
      </p:nvGrpSpPr>
      <p:grpSpPr>
        <a:xfrm>
          <a:off x="0" y="0"/>
          <a:ext cx="0" cy="0"/>
          <a:chOff x="0" y="0"/>
          <a:chExt cx="0" cy="0"/>
        </a:xfrm>
      </p:grpSpPr>
      <p:sp>
        <p:nvSpPr>
          <p:cNvPr id="539" name="Google Shape;539;gee2322c6bf_0_9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0" name="Google Shape;540;gee2322c6bf_0_99"/>
          <p:cNvSpPr txBox="1"/>
          <p:nvPr/>
        </p:nvSpPr>
        <p:spPr>
          <a:xfrm>
            <a:off x="2632825" y="570613"/>
            <a:ext cx="45684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Débloquer l'information</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Le savoir peut être partagé à grande échelle en débloquant les ressources éducatives par le biais de licences, pour tous ceux que cela intéresse.</a:t>
            </a:r>
            <a:endParaRPr b="0" i="0" sz="2400" u="none" cap="none" strike="noStrike">
              <a:solidFill>
                <a:srgbClr val="004993"/>
              </a:solidFill>
              <a:latin typeface="Open Sans"/>
              <a:ea typeface="Open Sans"/>
              <a:cs typeface="Open Sans"/>
              <a:sym typeface="Open Sans"/>
            </a:endParaRPr>
          </a:p>
        </p:txBody>
      </p:sp>
      <p:sp>
        <p:nvSpPr>
          <p:cNvPr id="541" name="Google Shape;541;gee2322c6bf_0_9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2" name="Google Shape;542;gee2322c6bf_0_9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43" name="Google Shape;543;gee2322c6bf_0_9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44" name="Google Shape;544;gee2322c6bf_0_9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 name="Google Shape;545;gee2322c6bf_0_99"/>
          <p:cNvSpPr txBox="1"/>
          <p:nvPr/>
        </p:nvSpPr>
        <p:spPr>
          <a:xfrm>
            <a:off x="124382" y="1136725"/>
            <a:ext cx="22527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pour tous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49" name="Shape 549"/>
        <p:cNvGrpSpPr/>
        <p:nvPr/>
      </p:nvGrpSpPr>
      <p:grpSpPr>
        <a:xfrm>
          <a:off x="0" y="0"/>
          <a:ext cx="0" cy="0"/>
          <a:chOff x="0" y="0"/>
          <a:chExt cx="0" cy="0"/>
        </a:xfrm>
      </p:grpSpPr>
      <p:sp>
        <p:nvSpPr>
          <p:cNvPr id="550" name="Google Shape;550;gee2322c6bf_0_1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1" name="Google Shape;551;gee2322c6bf_0_110"/>
          <p:cNvSpPr txBox="1"/>
          <p:nvPr/>
        </p:nvSpPr>
        <p:spPr>
          <a:xfrm>
            <a:off x="2622200" y="735900"/>
            <a:ext cx="46806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Transférer les connaissances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Les ressources éducatives créées avec les deniers publics sont à la disposition du public, réutilisables et partageables.</a:t>
            </a:r>
            <a:endParaRPr b="0" i="0" sz="2400" u="none" cap="none" strike="noStrike">
              <a:solidFill>
                <a:srgbClr val="000000"/>
              </a:solidFill>
              <a:latin typeface="Arial"/>
              <a:ea typeface="Arial"/>
              <a:cs typeface="Arial"/>
              <a:sym typeface="Arial"/>
            </a:endParaRPr>
          </a:p>
        </p:txBody>
      </p:sp>
      <p:sp>
        <p:nvSpPr>
          <p:cNvPr id="552" name="Google Shape;552;gee2322c6bf_0_11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3" name="Google Shape;553;gee2322c6bf_0_1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54" name="Google Shape;554;gee2322c6bf_0_1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55" name="Google Shape;555;gee2322c6bf_0_11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 name="Google Shape;556;gee2322c6bf_0_110"/>
          <p:cNvSpPr txBox="1"/>
          <p:nvPr/>
        </p:nvSpPr>
        <p:spPr>
          <a:xfrm>
            <a:off x="124382" y="1136725"/>
            <a:ext cx="22527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pour tous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60" name="Shape 560"/>
        <p:cNvGrpSpPr/>
        <p:nvPr/>
      </p:nvGrpSpPr>
      <p:grpSpPr>
        <a:xfrm>
          <a:off x="0" y="0"/>
          <a:ext cx="0" cy="0"/>
          <a:chOff x="0" y="0"/>
          <a:chExt cx="0" cy="0"/>
        </a:xfrm>
      </p:grpSpPr>
      <p:sp>
        <p:nvSpPr>
          <p:cNvPr id="561" name="Google Shape;561;gee2322c6bf_0_12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2" name="Google Shape;562;gee2322c6bf_0_121"/>
          <p:cNvSpPr txBox="1"/>
          <p:nvPr/>
        </p:nvSpPr>
        <p:spPr>
          <a:xfrm>
            <a:off x="2605900" y="149275"/>
            <a:ext cx="50289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Se former tout au long de la vie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Proposer un apprentissage en permanence permet d'actualiser ses savoirs. Cela est plus accessible pour tous, et permet de réduire l'écart entre l'apprentissage formel, informel ou non-formel</a:t>
            </a:r>
            <a:endParaRPr b="0" i="0" sz="2400" u="none" cap="none" strike="noStrike">
              <a:solidFill>
                <a:srgbClr val="000000"/>
              </a:solidFill>
              <a:latin typeface="Arial"/>
              <a:ea typeface="Arial"/>
              <a:cs typeface="Arial"/>
              <a:sym typeface="Arial"/>
            </a:endParaRPr>
          </a:p>
        </p:txBody>
      </p:sp>
      <p:sp>
        <p:nvSpPr>
          <p:cNvPr id="563" name="Google Shape;563;gee2322c6bf_0_12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4" name="Google Shape;564;gee2322c6bf_0_12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65" name="Google Shape;565;gee2322c6bf_0_12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66" name="Google Shape;566;gee2322c6bf_0_12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 name="Google Shape;567;gee2322c6bf_0_121"/>
          <p:cNvSpPr txBox="1"/>
          <p:nvPr/>
        </p:nvSpPr>
        <p:spPr>
          <a:xfrm>
            <a:off x="124382" y="1136725"/>
            <a:ext cx="22527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pour tous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1" name="Shape 571"/>
        <p:cNvGrpSpPr/>
        <p:nvPr/>
      </p:nvGrpSpPr>
      <p:grpSpPr>
        <a:xfrm>
          <a:off x="0" y="0"/>
          <a:ext cx="0" cy="0"/>
          <a:chOff x="0" y="0"/>
          <a:chExt cx="0" cy="0"/>
        </a:xfrm>
      </p:grpSpPr>
      <p:sp>
        <p:nvSpPr>
          <p:cNvPr id="572" name="Google Shape;572;gee2322c6bf_0_1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3" name="Google Shape;573;gee2322c6bf_0_132"/>
          <p:cNvSpPr txBox="1"/>
          <p:nvPr/>
        </p:nvSpPr>
        <p:spPr>
          <a:xfrm>
            <a:off x="2611550" y="385950"/>
            <a:ext cx="45684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Favoriser l'égalité</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Les ressources en ligne gratuites facilitent la transmission de connaissances de même qualité à tous, quel que soit le statut social et économique.</a:t>
            </a:r>
            <a:endParaRPr b="0" i="0" sz="2400" u="none" cap="none" strike="noStrike">
              <a:solidFill>
                <a:srgbClr val="004993"/>
              </a:solidFill>
              <a:latin typeface="Open Sans"/>
              <a:ea typeface="Open Sans"/>
              <a:cs typeface="Open Sans"/>
              <a:sym typeface="Open Sans"/>
            </a:endParaRPr>
          </a:p>
        </p:txBody>
      </p:sp>
      <p:sp>
        <p:nvSpPr>
          <p:cNvPr id="574" name="Google Shape;574;gee2322c6bf_0_1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5" name="Google Shape;575;gee2322c6bf_0_1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76" name="Google Shape;576;gee2322c6bf_0_1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77" name="Google Shape;577;gee2322c6bf_0_1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 name="Google Shape;578;gee2322c6bf_0_132"/>
          <p:cNvSpPr txBox="1"/>
          <p:nvPr/>
        </p:nvSpPr>
        <p:spPr>
          <a:xfrm>
            <a:off x="124382" y="1136725"/>
            <a:ext cx="22527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pour tous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82" name="Shape 582"/>
        <p:cNvGrpSpPr/>
        <p:nvPr/>
      </p:nvGrpSpPr>
      <p:grpSpPr>
        <a:xfrm>
          <a:off x="0" y="0"/>
          <a:ext cx="0" cy="0"/>
          <a:chOff x="0" y="0"/>
          <a:chExt cx="0" cy="0"/>
        </a:xfrm>
      </p:grpSpPr>
      <p:sp>
        <p:nvSpPr>
          <p:cNvPr id="583" name="Google Shape;583;gee2322c6bf_0_14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4" name="Google Shape;584;gee2322c6bf_0_143"/>
          <p:cNvSpPr txBox="1"/>
          <p:nvPr/>
        </p:nvSpPr>
        <p:spPr>
          <a:xfrm>
            <a:off x="2588575" y="181800"/>
            <a:ext cx="45684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Promouvoir la diversité et l'inclusion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Les REL sont des matériels accessibles sur Internet et qui se partagent facilement. Elles sont un excellent outil pour découvrir et se familiariser avec différents points de vue.</a:t>
            </a:r>
            <a:endParaRPr b="0" i="0" sz="2400" u="none" cap="none" strike="noStrike">
              <a:solidFill>
                <a:srgbClr val="004993"/>
              </a:solidFill>
              <a:latin typeface="Open Sans"/>
              <a:ea typeface="Open Sans"/>
              <a:cs typeface="Open Sans"/>
              <a:sym typeface="Open Sans"/>
            </a:endParaRPr>
          </a:p>
        </p:txBody>
      </p:sp>
      <p:sp>
        <p:nvSpPr>
          <p:cNvPr id="585" name="Google Shape;585;gee2322c6bf_0_14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86" name="Google Shape;586;gee2322c6bf_0_14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87" name="Google Shape;587;gee2322c6bf_0_14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88" name="Google Shape;588;gee2322c6bf_0_14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 name="Google Shape;589;gee2322c6bf_0_143"/>
          <p:cNvSpPr txBox="1"/>
          <p:nvPr/>
        </p:nvSpPr>
        <p:spPr>
          <a:xfrm>
            <a:off x="124382" y="1136725"/>
            <a:ext cx="22527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pour tous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2"/>
          <p:cNvSpPr txBox="1"/>
          <p:nvPr/>
        </p:nvSpPr>
        <p:spPr>
          <a:xfrm>
            <a:off x="3247917" y="939784"/>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Qu'est ce qu'une licence libre ?</a:t>
            </a:r>
            <a:endParaRPr b="0" i="0" sz="1400" u="none" cap="none" strike="noStrike">
              <a:solidFill>
                <a:srgbClr val="000000"/>
              </a:solidFill>
              <a:latin typeface="Arial"/>
              <a:ea typeface="Arial"/>
              <a:cs typeface="Arial"/>
              <a:sym typeface="Arial"/>
            </a:endParaRPr>
          </a:p>
        </p:txBody>
      </p:sp>
      <p:sp>
        <p:nvSpPr>
          <p:cNvPr id="100" name="Google Shape;100;p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01" name="Google Shape;101;p2"/>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02" name="Google Shape;102;p2"/>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03" name="Google Shape;103;p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04" name="Google Shape;104;p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93" name="Shape 593"/>
        <p:cNvGrpSpPr/>
        <p:nvPr/>
      </p:nvGrpSpPr>
      <p:grpSpPr>
        <a:xfrm>
          <a:off x="0" y="0"/>
          <a:ext cx="0" cy="0"/>
          <a:chOff x="0" y="0"/>
          <a:chExt cx="0" cy="0"/>
        </a:xfrm>
      </p:grpSpPr>
      <p:sp>
        <p:nvSpPr>
          <p:cNvPr id="594" name="Google Shape;594;gee2322c6bf_0_15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95" name="Google Shape;595;gee2322c6bf_0_154"/>
          <p:cNvSpPr txBox="1"/>
          <p:nvPr/>
        </p:nvSpPr>
        <p:spPr>
          <a:xfrm>
            <a:off x="2669125" y="16225"/>
            <a:ext cx="4823700" cy="350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Encourager la science citoyenne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La connaissance peut être créée par tout le monde, et la disponibilité des matériels pédagogiques permet aux citoyens de continuer à acquérir des connaissances plus facilement.</a:t>
            </a:r>
            <a:endParaRPr b="1" i="0" sz="2400" u="none" cap="none" strike="noStrike">
              <a:solidFill>
                <a:srgbClr val="004993"/>
              </a:solidFill>
              <a:latin typeface="Open Sans"/>
              <a:ea typeface="Open Sans"/>
              <a:cs typeface="Open Sans"/>
              <a:sym typeface="Open Sans"/>
            </a:endParaRPr>
          </a:p>
        </p:txBody>
      </p:sp>
      <p:sp>
        <p:nvSpPr>
          <p:cNvPr id="596" name="Google Shape;596;gee2322c6bf_0_15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7" name="Google Shape;597;gee2322c6bf_0_15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8" name="Google Shape;598;gee2322c6bf_0_15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99" name="Google Shape;599;gee2322c6bf_0_15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 name="Google Shape;600;gee2322c6bf_0_154"/>
          <p:cNvSpPr txBox="1"/>
          <p:nvPr/>
        </p:nvSpPr>
        <p:spPr>
          <a:xfrm>
            <a:off x="124382" y="1136725"/>
            <a:ext cx="22527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pour tous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04" name="Shape 604"/>
        <p:cNvGrpSpPr/>
        <p:nvPr/>
      </p:nvGrpSpPr>
      <p:grpSpPr>
        <a:xfrm>
          <a:off x="0" y="0"/>
          <a:ext cx="0" cy="0"/>
          <a:chOff x="0" y="0"/>
          <a:chExt cx="0" cy="0"/>
        </a:xfrm>
      </p:grpSpPr>
      <p:sp>
        <p:nvSpPr>
          <p:cNvPr id="605" name="Google Shape;605;gedaf2065a5_1_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06" name="Google Shape;606;gedaf2065a5_1_10"/>
          <p:cNvSpPr txBox="1"/>
          <p:nvPr/>
        </p:nvSpPr>
        <p:spPr>
          <a:xfrm>
            <a:off x="2673300" y="181800"/>
            <a:ext cx="49467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Améliorer la qualité</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Tout le monde peut contribuer à l'amélioration de la qualité des REL en posant des questions pour les clarifier ; pas d'accès, pas de questions ; pas de questions, pas de doute ; pas de doute, pas d'améliorations.</a:t>
            </a:r>
            <a:endParaRPr b="0" i="0" sz="2400" u="none" cap="none" strike="noStrike">
              <a:solidFill>
                <a:srgbClr val="004993"/>
              </a:solidFill>
              <a:latin typeface="Open Sans"/>
              <a:ea typeface="Open Sans"/>
              <a:cs typeface="Open Sans"/>
              <a:sym typeface="Open Sans"/>
            </a:endParaRPr>
          </a:p>
        </p:txBody>
      </p:sp>
      <p:sp>
        <p:nvSpPr>
          <p:cNvPr id="607" name="Google Shape;607;gedaf2065a5_1_1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8" name="Google Shape;608;gedaf2065a5_1_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09" name="Google Shape;609;gedaf2065a5_1_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0" name="Google Shape;610;gedaf2065a5_1_1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 name="Google Shape;611;gedaf2065a5_1_10"/>
          <p:cNvSpPr txBox="1"/>
          <p:nvPr/>
        </p:nvSpPr>
        <p:spPr>
          <a:xfrm>
            <a:off x="124382" y="1136725"/>
            <a:ext cx="22527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pour tous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15" name="Shape 615"/>
        <p:cNvGrpSpPr/>
        <p:nvPr/>
      </p:nvGrpSpPr>
      <p:grpSpPr>
        <a:xfrm>
          <a:off x="0" y="0"/>
          <a:ext cx="0" cy="0"/>
          <a:chOff x="0" y="0"/>
          <a:chExt cx="0" cy="0"/>
        </a:xfrm>
      </p:grpSpPr>
      <p:sp>
        <p:nvSpPr>
          <p:cNvPr id="616" name="Google Shape;616;gedaf2065a5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617" name="Google Shape;617;gedaf2065a5_1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8" name="Google Shape;618;gedaf2065a5_1_0"/>
          <p:cNvSpPr txBox="1"/>
          <p:nvPr/>
        </p:nvSpPr>
        <p:spPr>
          <a:xfrm>
            <a:off x="2727690" y="181803"/>
            <a:ext cx="46881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Repousser les frontières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Les REL sont un merveilleux moyen de partager les connaissances au-delà des frontières, ce qui permet des adaptations réellement fonctionnelles pour le niveau local.</a:t>
            </a:r>
            <a:endParaRPr b="0" i="0" sz="2400" u="none" cap="none" strike="noStrike">
              <a:solidFill>
                <a:srgbClr val="004993"/>
              </a:solidFill>
              <a:latin typeface="Open Sans"/>
              <a:ea typeface="Open Sans"/>
              <a:cs typeface="Open Sans"/>
              <a:sym typeface="Open Sans"/>
            </a:endParaRPr>
          </a:p>
        </p:txBody>
      </p:sp>
      <p:sp>
        <p:nvSpPr>
          <p:cNvPr id="619" name="Google Shape;619;gedaf2065a5_1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20" name="Google Shape;620;gedaf2065a5_1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sp>
        <p:nvSpPr>
          <p:cNvPr id="621" name="Google Shape;621;gedaf2065a5_1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 name="Google Shape;622;gedaf2065a5_1_0"/>
          <p:cNvSpPr txBox="1"/>
          <p:nvPr/>
        </p:nvSpPr>
        <p:spPr>
          <a:xfrm>
            <a:off x="124382" y="1136725"/>
            <a:ext cx="2252700" cy="12684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FFFFFF"/>
                </a:solidFill>
                <a:latin typeface="Open Sans"/>
                <a:ea typeface="Open Sans"/>
                <a:cs typeface="Open Sans"/>
                <a:sym typeface="Open Sans"/>
              </a:rPr>
              <a:t>Avantages de l'Éducation Ouverte pour tous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26" name="Shape 626"/>
        <p:cNvGrpSpPr/>
        <p:nvPr/>
      </p:nvGrpSpPr>
      <p:grpSpPr>
        <a:xfrm>
          <a:off x="0" y="0"/>
          <a:ext cx="0" cy="0"/>
          <a:chOff x="0" y="0"/>
          <a:chExt cx="0" cy="0"/>
        </a:xfrm>
      </p:grpSpPr>
      <p:sp>
        <p:nvSpPr>
          <p:cNvPr id="627" name="Google Shape;627;g30b5286f077_0_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28" name="Google Shape;628;g30b5286f077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29" name="Google Shape;629;g30b5286f077_0_0"/>
          <p:cNvSpPr txBox="1"/>
          <p:nvPr/>
        </p:nvSpPr>
        <p:spPr>
          <a:xfrm>
            <a:off x="2634850" y="210250"/>
            <a:ext cx="4845300" cy="30747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1900">
                <a:solidFill>
                  <a:srgbClr val="B9E9F6"/>
                </a:solidFill>
                <a:latin typeface="Open Sans"/>
                <a:ea typeface="Open Sans"/>
                <a:cs typeface="Open Sans"/>
                <a:sym typeface="Open Sans"/>
              </a:rPr>
              <a:t>Soutenir la montée en compétences</a:t>
            </a:r>
            <a:endParaRPr b="1" sz="19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1900">
                <a:solidFill>
                  <a:srgbClr val="B9E9F6"/>
                </a:solidFill>
                <a:latin typeface="Open Sans"/>
                <a:ea typeface="Open Sans"/>
                <a:cs typeface="Open Sans"/>
                <a:sym typeface="Open Sans"/>
              </a:rPr>
              <a:t>S'engager au niveau d'une bibliothèque, d'une institution, d'un pays ou à l'international dans les REL et la gouvernance de l'Éducation Ouverte peut représenter une opportunité professionnelle en dehors des domaines d'expertise plus établis ou dits "coeur de métier" (comme la politique documentaire, le catalogage etc).</a:t>
            </a:r>
            <a:endParaRPr b="1" sz="1900">
              <a:solidFill>
                <a:srgbClr val="B9E9F6"/>
              </a:solidFill>
              <a:latin typeface="Open Sans"/>
              <a:ea typeface="Open Sans"/>
              <a:cs typeface="Open Sans"/>
              <a:sym typeface="Open Sans"/>
            </a:endParaRPr>
          </a:p>
        </p:txBody>
      </p:sp>
      <p:sp>
        <p:nvSpPr>
          <p:cNvPr id="630" name="Google Shape;630;g30b5286f077_0_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1" name="Google Shape;631;g30b5286f077_0_0"/>
          <p:cNvSpPr txBox="1"/>
          <p:nvPr/>
        </p:nvSpPr>
        <p:spPr>
          <a:xfrm>
            <a:off x="62925" y="1188975"/>
            <a:ext cx="2254800" cy="10860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1900">
                <a:solidFill>
                  <a:srgbClr val="004993"/>
                </a:solidFill>
                <a:latin typeface="Open Sans"/>
                <a:ea typeface="Open Sans"/>
                <a:cs typeface="Open Sans"/>
                <a:sym typeface="Open Sans"/>
              </a:rPr>
              <a:t>Avantages de l'Éducation Ouverte</a:t>
            </a:r>
            <a:r>
              <a:rPr b="1" i="0" lang="en" sz="1900" u="none" cap="none" strike="noStrike">
                <a:solidFill>
                  <a:srgbClr val="004993"/>
                </a:solidFill>
                <a:latin typeface="Open Sans"/>
                <a:ea typeface="Open Sans"/>
                <a:cs typeface="Open Sans"/>
                <a:sym typeface="Open Sans"/>
              </a:rPr>
              <a:t> pour les </a:t>
            </a:r>
            <a:r>
              <a:rPr b="1" i="0" lang="en" sz="1900" u="none" cap="none" strike="noStrike">
                <a:solidFill>
                  <a:srgbClr val="FFDE59"/>
                </a:solidFill>
                <a:latin typeface="Open Sans"/>
                <a:ea typeface="Open Sans"/>
                <a:cs typeface="Open Sans"/>
                <a:sym typeface="Open Sans"/>
              </a:rPr>
              <a:t>bib</a:t>
            </a:r>
            <a:r>
              <a:rPr b="1" lang="en" sz="1900">
                <a:solidFill>
                  <a:srgbClr val="FFDE59"/>
                </a:solidFill>
                <a:latin typeface="Open Sans"/>
                <a:ea typeface="Open Sans"/>
                <a:cs typeface="Open Sans"/>
                <a:sym typeface="Open Sans"/>
              </a:rPr>
              <a:t>liothécaires</a:t>
            </a:r>
            <a:endParaRPr b="1" i="0" sz="1900" u="none" cap="none" strike="noStrike">
              <a:solidFill>
                <a:srgbClr val="FFDE59"/>
              </a:solidFill>
              <a:latin typeface="Open Sans"/>
              <a:ea typeface="Open Sans"/>
              <a:cs typeface="Open Sans"/>
              <a:sym typeface="Open Sans"/>
            </a:endParaRPr>
          </a:p>
        </p:txBody>
      </p:sp>
      <p:cxnSp>
        <p:nvCxnSpPr>
          <p:cNvPr id="632" name="Google Shape;632;g30b5286f077_0_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33" name="Google Shape;633;g30b5286f077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37" name="Shape 637"/>
        <p:cNvGrpSpPr/>
        <p:nvPr/>
      </p:nvGrpSpPr>
      <p:grpSpPr>
        <a:xfrm>
          <a:off x="0" y="0"/>
          <a:ext cx="0" cy="0"/>
          <a:chOff x="0" y="0"/>
          <a:chExt cx="0" cy="0"/>
        </a:xfrm>
      </p:grpSpPr>
      <p:sp>
        <p:nvSpPr>
          <p:cNvPr id="638" name="Google Shape;638;g30b5286f077_0_1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9" name="Google Shape;639;g30b5286f077_0_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0" name="Google Shape;640;g30b5286f077_0_10"/>
          <p:cNvSpPr txBox="1"/>
          <p:nvPr/>
        </p:nvSpPr>
        <p:spPr>
          <a:xfrm>
            <a:off x="2607667" y="146769"/>
            <a:ext cx="4645200" cy="3228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80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Être reconnus comme partenaires de confiance</a:t>
            </a:r>
            <a:br>
              <a:rPr b="1" lang="en" sz="2000">
                <a:solidFill>
                  <a:srgbClr val="B9E9F6"/>
                </a:solidFill>
                <a:latin typeface="Open Sans"/>
                <a:ea typeface="Open Sans"/>
                <a:cs typeface="Open Sans"/>
                <a:sym typeface="Open Sans"/>
              </a:rPr>
            </a:br>
            <a:r>
              <a:rPr lang="en" sz="2000">
                <a:solidFill>
                  <a:srgbClr val="B9E9F6"/>
                </a:solidFill>
                <a:latin typeface="Open Sans"/>
                <a:ea typeface="Open Sans"/>
                <a:cs typeface="Open Sans"/>
                <a:sym typeface="Open Sans"/>
              </a:rPr>
              <a:t>Grâce à leur expertise dans la pédagogie ouverte et les licences ouvertes, les bibliothécaires sont reconnus par les formateurs et les chercheurs comme des collaborateurs fiables pour trouver, adapter et créer des ressources éducatives de qualité.</a:t>
            </a:r>
            <a:endParaRPr b="0" i="0" sz="2000" u="none" cap="none" strike="noStrike">
              <a:solidFill>
                <a:srgbClr val="B9E9F6"/>
              </a:solidFill>
              <a:latin typeface="Arial"/>
              <a:ea typeface="Arial"/>
              <a:cs typeface="Arial"/>
              <a:sym typeface="Arial"/>
            </a:endParaRPr>
          </a:p>
        </p:txBody>
      </p:sp>
      <p:sp>
        <p:nvSpPr>
          <p:cNvPr id="641" name="Google Shape;641;g30b5286f077_0_1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42" name="Google Shape;642;g30b5286f077_0_1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43" name="Google Shape;643;g30b5286f077_0_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44" name="Google Shape;644;g30b5286f077_0_10"/>
          <p:cNvSpPr txBox="1"/>
          <p:nvPr/>
        </p:nvSpPr>
        <p:spPr>
          <a:xfrm>
            <a:off x="62925" y="1188975"/>
            <a:ext cx="2254800" cy="10860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1900">
                <a:solidFill>
                  <a:srgbClr val="004993"/>
                </a:solidFill>
                <a:latin typeface="Open Sans"/>
                <a:ea typeface="Open Sans"/>
                <a:cs typeface="Open Sans"/>
                <a:sym typeface="Open Sans"/>
              </a:rPr>
              <a:t>Avantages de l'Éducation Ouverte</a:t>
            </a:r>
            <a:r>
              <a:rPr b="1" i="0" lang="en" sz="1900" u="none" cap="none" strike="noStrike">
                <a:solidFill>
                  <a:srgbClr val="004993"/>
                </a:solidFill>
                <a:latin typeface="Open Sans"/>
                <a:ea typeface="Open Sans"/>
                <a:cs typeface="Open Sans"/>
                <a:sym typeface="Open Sans"/>
              </a:rPr>
              <a:t> pour les </a:t>
            </a:r>
            <a:r>
              <a:rPr b="1" i="0" lang="en" sz="1900" u="none" cap="none" strike="noStrike">
                <a:solidFill>
                  <a:srgbClr val="FFDE59"/>
                </a:solidFill>
                <a:latin typeface="Open Sans"/>
                <a:ea typeface="Open Sans"/>
                <a:cs typeface="Open Sans"/>
                <a:sym typeface="Open Sans"/>
              </a:rPr>
              <a:t>bib</a:t>
            </a:r>
            <a:r>
              <a:rPr b="1" lang="en" sz="1900">
                <a:solidFill>
                  <a:srgbClr val="FFDE59"/>
                </a:solidFill>
                <a:latin typeface="Open Sans"/>
                <a:ea typeface="Open Sans"/>
                <a:cs typeface="Open Sans"/>
                <a:sym typeface="Open Sans"/>
              </a:rPr>
              <a:t>liothécaires</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48" name="Shape 648"/>
        <p:cNvGrpSpPr/>
        <p:nvPr/>
      </p:nvGrpSpPr>
      <p:grpSpPr>
        <a:xfrm>
          <a:off x="0" y="0"/>
          <a:ext cx="0" cy="0"/>
          <a:chOff x="0" y="0"/>
          <a:chExt cx="0" cy="0"/>
        </a:xfrm>
      </p:grpSpPr>
      <p:sp>
        <p:nvSpPr>
          <p:cNvPr id="649" name="Google Shape;649;g30b5286f077_0_2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0" name="Google Shape;650;g30b5286f077_0_2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1" name="Google Shape;651;g30b5286f077_0_20"/>
          <p:cNvSpPr txBox="1"/>
          <p:nvPr/>
        </p:nvSpPr>
        <p:spPr>
          <a:xfrm>
            <a:off x="2735425" y="233362"/>
            <a:ext cx="4645200" cy="3028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i="0" lang="en" sz="1700" u="none" cap="none" strike="noStrike">
                <a:solidFill>
                  <a:srgbClr val="B9E9F6"/>
                </a:solidFill>
                <a:latin typeface="Open Sans"/>
                <a:ea typeface="Open Sans"/>
                <a:cs typeface="Open Sans"/>
                <a:sym typeface="Open Sans"/>
              </a:rPr>
              <a:t>D</a:t>
            </a:r>
            <a:r>
              <a:rPr b="1" lang="en" sz="1700">
                <a:solidFill>
                  <a:srgbClr val="B9E9F6"/>
                </a:solidFill>
                <a:latin typeface="Open Sans"/>
                <a:ea typeface="Open Sans"/>
                <a:cs typeface="Open Sans"/>
                <a:sym typeface="Open Sans"/>
              </a:rPr>
              <a:t>évelopper des synergies avec la Science Ouverte</a:t>
            </a:r>
            <a:endParaRPr sz="17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1700">
                <a:solidFill>
                  <a:srgbClr val="B9E9F6"/>
                </a:solidFill>
                <a:latin typeface="Open Sans"/>
                <a:ea typeface="Open Sans"/>
                <a:cs typeface="Open Sans"/>
                <a:sym typeface="Open Sans"/>
              </a:rPr>
              <a:t>L</a:t>
            </a:r>
            <a:r>
              <a:rPr lang="en" sz="1700">
                <a:solidFill>
                  <a:srgbClr val="B9E9F6"/>
                </a:solidFill>
                <a:latin typeface="Open Sans"/>
                <a:ea typeface="Open Sans"/>
                <a:cs typeface="Open Sans"/>
                <a:sym typeface="Open Sans"/>
              </a:rPr>
              <a:t>a Science Ouverte et </a:t>
            </a:r>
            <a:r>
              <a:rPr lang="en" sz="1700">
                <a:solidFill>
                  <a:srgbClr val="B9E9F6"/>
                </a:solidFill>
                <a:latin typeface="Open Sans"/>
                <a:ea typeface="Open Sans"/>
                <a:cs typeface="Open Sans"/>
                <a:sym typeface="Open Sans"/>
              </a:rPr>
              <a:t>l'Éducation</a:t>
            </a:r>
            <a:r>
              <a:rPr lang="en" sz="1700">
                <a:solidFill>
                  <a:srgbClr val="B9E9F6"/>
                </a:solidFill>
                <a:latin typeface="Open Sans"/>
                <a:ea typeface="Open Sans"/>
                <a:cs typeface="Open Sans"/>
                <a:sym typeface="Open Sans"/>
              </a:rPr>
              <a:t> Ouverte sont souvent des champs séparés et les connaissances sont détenues par des professionnels différents. Les bibliothécaires peuvent établir des liens entre ces deux domaines grâce à une approche plus globale de l'Open, favorisant ainsi une culture de l'ouverture au sein de l'institution ou de la communauté universitaire.</a:t>
            </a:r>
            <a:endParaRPr b="0" i="0" sz="1700" u="none" cap="none" strike="noStrike">
              <a:solidFill>
                <a:srgbClr val="B9E9F6"/>
              </a:solidFill>
              <a:latin typeface="Arial"/>
              <a:ea typeface="Arial"/>
              <a:cs typeface="Arial"/>
              <a:sym typeface="Arial"/>
            </a:endParaRPr>
          </a:p>
        </p:txBody>
      </p:sp>
      <p:sp>
        <p:nvSpPr>
          <p:cNvPr id="652" name="Google Shape;652;g30b5286f077_0_2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53" name="Google Shape;653;g30b5286f077_0_2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54" name="Google Shape;654;g30b5286f077_0_2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55" name="Google Shape;655;g30b5286f077_0_20"/>
          <p:cNvSpPr txBox="1"/>
          <p:nvPr/>
        </p:nvSpPr>
        <p:spPr>
          <a:xfrm>
            <a:off x="62925" y="1188975"/>
            <a:ext cx="2254800" cy="10860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1900">
                <a:solidFill>
                  <a:srgbClr val="004993"/>
                </a:solidFill>
                <a:latin typeface="Open Sans"/>
                <a:ea typeface="Open Sans"/>
                <a:cs typeface="Open Sans"/>
                <a:sym typeface="Open Sans"/>
              </a:rPr>
              <a:t>Avantages de l'Éducation Ouverte</a:t>
            </a:r>
            <a:r>
              <a:rPr b="1" i="0" lang="en" sz="1900" u="none" cap="none" strike="noStrike">
                <a:solidFill>
                  <a:srgbClr val="004993"/>
                </a:solidFill>
                <a:latin typeface="Open Sans"/>
                <a:ea typeface="Open Sans"/>
                <a:cs typeface="Open Sans"/>
                <a:sym typeface="Open Sans"/>
              </a:rPr>
              <a:t> pour les </a:t>
            </a:r>
            <a:r>
              <a:rPr b="1" i="0" lang="en" sz="1900" u="none" cap="none" strike="noStrike">
                <a:solidFill>
                  <a:srgbClr val="FFDE59"/>
                </a:solidFill>
                <a:latin typeface="Open Sans"/>
                <a:ea typeface="Open Sans"/>
                <a:cs typeface="Open Sans"/>
                <a:sym typeface="Open Sans"/>
              </a:rPr>
              <a:t>bib</a:t>
            </a:r>
            <a:r>
              <a:rPr b="1" lang="en" sz="1900">
                <a:solidFill>
                  <a:srgbClr val="FFDE59"/>
                </a:solidFill>
                <a:latin typeface="Open Sans"/>
                <a:ea typeface="Open Sans"/>
                <a:cs typeface="Open Sans"/>
                <a:sym typeface="Open Sans"/>
              </a:rPr>
              <a:t>liothécaires</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59" name="Shape 659"/>
        <p:cNvGrpSpPr/>
        <p:nvPr/>
      </p:nvGrpSpPr>
      <p:grpSpPr>
        <a:xfrm>
          <a:off x="0" y="0"/>
          <a:ext cx="0" cy="0"/>
          <a:chOff x="0" y="0"/>
          <a:chExt cx="0" cy="0"/>
        </a:xfrm>
      </p:grpSpPr>
      <p:sp>
        <p:nvSpPr>
          <p:cNvPr id="660" name="Google Shape;660;g30b5286f077_0_3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1" name="Google Shape;661;g30b5286f077_0_3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2" name="Google Shape;662;g30b5286f077_0_30"/>
          <p:cNvSpPr txBox="1"/>
          <p:nvPr/>
        </p:nvSpPr>
        <p:spPr>
          <a:xfrm>
            <a:off x="2673813" y="215851"/>
            <a:ext cx="4645200" cy="3198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1800">
                <a:solidFill>
                  <a:srgbClr val="B9E9F6"/>
                </a:solidFill>
                <a:latin typeface="Open Sans"/>
                <a:ea typeface="Open Sans"/>
                <a:cs typeface="Open Sans"/>
                <a:sym typeface="Open Sans"/>
              </a:rPr>
              <a:t>Promouvoir la collaboration et le partage des connaissances</a:t>
            </a:r>
            <a:endParaRPr b="1" sz="18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1800">
                <a:solidFill>
                  <a:srgbClr val="B9E9F6"/>
                </a:solidFill>
                <a:latin typeface="Open Sans"/>
                <a:ea typeface="Open Sans"/>
                <a:cs typeface="Open Sans"/>
                <a:sym typeface="Open Sans"/>
              </a:rPr>
              <a:t>Le rôle des bibliothécaires est crucial pour faciliter la collaboration, car ils signalent des ressources ouvertes, organisent des sessions de formation et des ateliers sur des sujets liés à l'Éducation Ouverte et encouragent les communautés de pratique autour de cette thématique, ce qui a également pour effet de développer leurs propres réseaux professionnels.</a:t>
            </a:r>
            <a:endParaRPr b="0" i="0" sz="1800" u="none" cap="none" strike="noStrike">
              <a:solidFill>
                <a:srgbClr val="B9E9F6"/>
              </a:solidFill>
              <a:latin typeface="Arial"/>
              <a:ea typeface="Arial"/>
              <a:cs typeface="Arial"/>
              <a:sym typeface="Arial"/>
            </a:endParaRPr>
          </a:p>
        </p:txBody>
      </p:sp>
      <p:sp>
        <p:nvSpPr>
          <p:cNvPr id="663" name="Google Shape;663;g30b5286f077_0_3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64" name="Google Shape;664;g30b5286f077_0_3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65" name="Google Shape;665;g30b5286f077_0_3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66" name="Google Shape;666;g30b5286f077_0_30"/>
          <p:cNvSpPr txBox="1"/>
          <p:nvPr/>
        </p:nvSpPr>
        <p:spPr>
          <a:xfrm>
            <a:off x="62925" y="1188975"/>
            <a:ext cx="2254800" cy="10860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1900">
                <a:solidFill>
                  <a:srgbClr val="004993"/>
                </a:solidFill>
                <a:latin typeface="Open Sans"/>
                <a:ea typeface="Open Sans"/>
                <a:cs typeface="Open Sans"/>
                <a:sym typeface="Open Sans"/>
              </a:rPr>
              <a:t>Avantages de l'Éducation Ouverte</a:t>
            </a:r>
            <a:r>
              <a:rPr b="1" i="0" lang="en" sz="1900" u="none" cap="none" strike="noStrike">
                <a:solidFill>
                  <a:srgbClr val="004993"/>
                </a:solidFill>
                <a:latin typeface="Open Sans"/>
                <a:ea typeface="Open Sans"/>
                <a:cs typeface="Open Sans"/>
                <a:sym typeface="Open Sans"/>
              </a:rPr>
              <a:t> pour les </a:t>
            </a:r>
            <a:r>
              <a:rPr b="1" i="0" lang="en" sz="1900" u="none" cap="none" strike="noStrike">
                <a:solidFill>
                  <a:srgbClr val="FFDE59"/>
                </a:solidFill>
                <a:latin typeface="Open Sans"/>
                <a:ea typeface="Open Sans"/>
                <a:cs typeface="Open Sans"/>
                <a:sym typeface="Open Sans"/>
              </a:rPr>
              <a:t>bib</a:t>
            </a:r>
            <a:r>
              <a:rPr b="1" lang="en" sz="1900">
                <a:solidFill>
                  <a:srgbClr val="FFDE59"/>
                </a:solidFill>
                <a:latin typeface="Open Sans"/>
                <a:ea typeface="Open Sans"/>
                <a:cs typeface="Open Sans"/>
                <a:sym typeface="Open Sans"/>
              </a:rPr>
              <a:t>liothécaires</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70" name="Shape 670"/>
        <p:cNvGrpSpPr/>
        <p:nvPr/>
      </p:nvGrpSpPr>
      <p:grpSpPr>
        <a:xfrm>
          <a:off x="0" y="0"/>
          <a:ext cx="0" cy="0"/>
          <a:chOff x="0" y="0"/>
          <a:chExt cx="0" cy="0"/>
        </a:xfrm>
      </p:grpSpPr>
      <p:sp>
        <p:nvSpPr>
          <p:cNvPr id="671" name="Google Shape;671;g30b5286f077_0_4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2" name="Google Shape;672;g30b5286f077_0_4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3" name="Google Shape;673;g30b5286f077_0_40"/>
          <p:cNvSpPr txBox="1"/>
          <p:nvPr/>
        </p:nvSpPr>
        <p:spPr>
          <a:xfrm>
            <a:off x="2679554" y="167937"/>
            <a:ext cx="4645200" cy="33672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i="0" lang="en" sz="1900" u="none" cap="none" strike="noStrike">
                <a:solidFill>
                  <a:srgbClr val="B9E9F6"/>
                </a:solidFill>
                <a:latin typeface="Open Sans"/>
                <a:ea typeface="Open Sans"/>
                <a:cs typeface="Open Sans"/>
                <a:sym typeface="Open Sans"/>
              </a:rPr>
              <a:t>R</a:t>
            </a:r>
            <a:r>
              <a:rPr b="1" lang="en" sz="1900">
                <a:solidFill>
                  <a:srgbClr val="B9E9F6"/>
                </a:solidFill>
                <a:latin typeface="Open Sans"/>
                <a:ea typeface="Open Sans"/>
                <a:cs typeface="Open Sans"/>
                <a:sym typeface="Open Sans"/>
              </a:rPr>
              <a:t>éduire les coûts</a:t>
            </a:r>
            <a:endParaRPr b="1" sz="19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1900">
                <a:solidFill>
                  <a:srgbClr val="B9E9F6"/>
                </a:solidFill>
                <a:latin typeface="Open Sans"/>
                <a:ea typeface="Open Sans"/>
                <a:cs typeface="Open Sans"/>
                <a:sym typeface="Open Sans"/>
              </a:rPr>
              <a:t>Maîtriser le budget des bibliothèques en réduisant l'achat de licences coûteuses et restrictives pour accéder aux publications commerciales, et en conseillant des alternatives en REL auprès des enseignants et des étudiants. Cet avantage participe, à long terme, à orienter les budgets des bibliothèques et des universités vers l'accès libre.</a:t>
            </a:r>
            <a:endParaRPr b="0" i="0" sz="1900" u="none" cap="none" strike="noStrike">
              <a:solidFill>
                <a:srgbClr val="B9E9F6"/>
              </a:solidFill>
              <a:latin typeface="Arial"/>
              <a:ea typeface="Arial"/>
              <a:cs typeface="Arial"/>
              <a:sym typeface="Arial"/>
            </a:endParaRPr>
          </a:p>
        </p:txBody>
      </p:sp>
      <p:sp>
        <p:nvSpPr>
          <p:cNvPr id="674" name="Google Shape;674;g30b5286f077_0_4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75" name="Google Shape;675;g30b5286f077_0_4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76" name="Google Shape;676;g30b5286f077_0_4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77" name="Google Shape;677;g30b5286f077_0_40"/>
          <p:cNvSpPr txBox="1"/>
          <p:nvPr/>
        </p:nvSpPr>
        <p:spPr>
          <a:xfrm>
            <a:off x="62925" y="1188975"/>
            <a:ext cx="2254800" cy="10860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1900">
                <a:solidFill>
                  <a:srgbClr val="004993"/>
                </a:solidFill>
                <a:latin typeface="Open Sans"/>
                <a:ea typeface="Open Sans"/>
                <a:cs typeface="Open Sans"/>
                <a:sym typeface="Open Sans"/>
              </a:rPr>
              <a:t>Avantages de l'Éducation Ouverte</a:t>
            </a:r>
            <a:r>
              <a:rPr b="1" i="0" lang="en" sz="1900" u="none" cap="none" strike="noStrike">
                <a:solidFill>
                  <a:srgbClr val="004993"/>
                </a:solidFill>
                <a:latin typeface="Open Sans"/>
                <a:ea typeface="Open Sans"/>
                <a:cs typeface="Open Sans"/>
                <a:sym typeface="Open Sans"/>
              </a:rPr>
              <a:t> pour les </a:t>
            </a:r>
            <a:r>
              <a:rPr b="1" i="0" lang="en" sz="1900" u="none" cap="none" strike="noStrike">
                <a:solidFill>
                  <a:srgbClr val="FFDE59"/>
                </a:solidFill>
                <a:latin typeface="Open Sans"/>
                <a:ea typeface="Open Sans"/>
                <a:cs typeface="Open Sans"/>
                <a:sym typeface="Open Sans"/>
              </a:rPr>
              <a:t>bib</a:t>
            </a:r>
            <a:r>
              <a:rPr b="1" lang="en" sz="1900">
                <a:solidFill>
                  <a:srgbClr val="FFDE59"/>
                </a:solidFill>
                <a:latin typeface="Open Sans"/>
                <a:ea typeface="Open Sans"/>
                <a:cs typeface="Open Sans"/>
                <a:sym typeface="Open Sans"/>
              </a:rPr>
              <a:t>liothécaires</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81" name="Shape 681"/>
        <p:cNvGrpSpPr/>
        <p:nvPr/>
      </p:nvGrpSpPr>
      <p:grpSpPr>
        <a:xfrm>
          <a:off x="0" y="0"/>
          <a:ext cx="0" cy="0"/>
          <a:chOff x="0" y="0"/>
          <a:chExt cx="0" cy="0"/>
        </a:xfrm>
      </p:grpSpPr>
      <p:sp>
        <p:nvSpPr>
          <p:cNvPr id="682" name="Google Shape;682;g30b5286f077_0_5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3" name="Google Shape;683;g30b5286f077_0_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4" name="Google Shape;684;g30b5286f077_0_50"/>
          <p:cNvSpPr txBox="1"/>
          <p:nvPr/>
        </p:nvSpPr>
        <p:spPr>
          <a:xfrm>
            <a:off x="2657354" y="441112"/>
            <a:ext cx="4645200" cy="2613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i="0" lang="en" sz="2000" u="none" cap="none" strike="noStrike">
                <a:solidFill>
                  <a:srgbClr val="B9E9F6"/>
                </a:solidFill>
                <a:latin typeface="Open Sans"/>
                <a:ea typeface="Open Sans"/>
                <a:cs typeface="Open Sans"/>
                <a:sym typeface="Open Sans"/>
              </a:rPr>
              <a:t>Att</a:t>
            </a:r>
            <a:r>
              <a:rPr b="1" lang="en" sz="2000">
                <a:solidFill>
                  <a:srgbClr val="B9E9F6"/>
                </a:solidFill>
                <a:latin typeface="Open Sans"/>
                <a:ea typeface="Open Sans"/>
                <a:cs typeface="Open Sans"/>
                <a:sym typeface="Open Sans"/>
              </a:rPr>
              <a:t>irer de nouveaux bibliothécaires dans la profession</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Le lien étroit entre l'Éducation Ouverte et la justice sociale fait des métiers des bibliothèques un choix de carrière attractif pour les jeunes professionnels et les nouvelles générations de bibliothécaires.</a:t>
            </a:r>
            <a:endParaRPr b="0" i="0" sz="2000" u="none" cap="none" strike="noStrike">
              <a:solidFill>
                <a:srgbClr val="B9E9F6"/>
              </a:solidFill>
              <a:latin typeface="Arial"/>
              <a:ea typeface="Arial"/>
              <a:cs typeface="Arial"/>
              <a:sym typeface="Arial"/>
            </a:endParaRPr>
          </a:p>
        </p:txBody>
      </p:sp>
      <p:sp>
        <p:nvSpPr>
          <p:cNvPr id="685" name="Google Shape;685;g30b5286f077_0_5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86" name="Google Shape;686;g30b5286f077_0_5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87" name="Google Shape;687;g30b5286f077_0_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88" name="Google Shape;688;g30b5286f077_0_50"/>
          <p:cNvSpPr txBox="1"/>
          <p:nvPr/>
        </p:nvSpPr>
        <p:spPr>
          <a:xfrm>
            <a:off x="62925" y="1188975"/>
            <a:ext cx="2254800" cy="10860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1900">
                <a:solidFill>
                  <a:srgbClr val="004993"/>
                </a:solidFill>
                <a:latin typeface="Open Sans"/>
                <a:ea typeface="Open Sans"/>
                <a:cs typeface="Open Sans"/>
                <a:sym typeface="Open Sans"/>
              </a:rPr>
              <a:t>Avantages de l'Éducation Ouverte</a:t>
            </a:r>
            <a:r>
              <a:rPr b="1" i="0" lang="en" sz="1900" u="none" cap="none" strike="noStrike">
                <a:solidFill>
                  <a:srgbClr val="004993"/>
                </a:solidFill>
                <a:latin typeface="Open Sans"/>
                <a:ea typeface="Open Sans"/>
                <a:cs typeface="Open Sans"/>
                <a:sym typeface="Open Sans"/>
              </a:rPr>
              <a:t> pour les </a:t>
            </a:r>
            <a:r>
              <a:rPr b="1" i="0" lang="en" sz="1900" u="none" cap="none" strike="noStrike">
                <a:solidFill>
                  <a:srgbClr val="FFDE59"/>
                </a:solidFill>
                <a:latin typeface="Open Sans"/>
                <a:ea typeface="Open Sans"/>
                <a:cs typeface="Open Sans"/>
                <a:sym typeface="Open Sans"/>
              </a:rPr>
              <a:t>bib</a:t>
            </a:r>
            <a:r>
              <a:rPr b="1" lang="en" sz="1900">
                <a:solidFill>
                  <a:srgbClr val="FFDE59"/>
                </a:solidFill>
                <a:latin typeface="Open Sans"/>
                <a:ea typeface="Open Sans"/>
                <a:cs typeface="Open Sans"/>
                <a:sym typeface="Open Sans"/>
              </a:rPr>
              <a:t>liothécaires</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92" name="Shape 692"/>
        <p:cNvGrpSpPr/>
        <p:nvPr/>
      </p:nvGrpSpPr>
      <p:grpSpPr>
        <a:xfrm>
          <a:off x="0" y="0"/>
          <a:ext cx="0" cy="0"/>
          <a:chOff x="0" y="0"/>
          <a:chExt cx="0" cy="0"/>
        </a:xfrm>
      </p:grpSpPr>
      <p:sp>
        <p:nvSpPr>
          <p:cNvPr id="693" name="Google Shape;693;g30b5286f077_0_6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4" name="Google Shape;694;g30b5286f077_0_6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5" name="Google Shape;695;g30b5286f077_0_60"/>
          <p:cNvSpPr txBox="1"/>
          <p:nvPr/>
        </p:nvSpPr>
        <p:spPr>
          <a:xfrm>
            <a:off x="2648304" y="175637"/>
            <a:ext cx="4645200" cy="3228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Accroître la reconnaissance</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Les concepteurs et acteurs des REL acquièrent une réputation mondiale pour leurs travaux qui prônent l'ouverture et d'autres valeurs universelles. Le rôle déjà reconnu des bibliothécaires/spécialistes de l'information en tant que médiateurs de ressources pédagogiques devient encore plus important avec les REL.</a:t>
            </a:r>
            <a:endParaRPr b="0" i="0" sz="2000" u="none" cap="none" strike="noStrike">
              <a:solidFill>
                <a:srgbClr val="B9E9F6"/>
              </a:solidFill>
              <a:latin typeface="Arial"/>
              <a:ea typeface="Arial"/>
              <a:cs typeface="Arial"/>
              <a:sym typeface="Arial"/>
            </a:endParaRPr>
          </a:p>
        </p:txBody>
      </p:sp>
      <p:sp>
        <p:nvSpPr>
          <p:cNvPr id="696" name="Google Shape;696;g30b5286f077_0_6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97" name="Google Shape;697;g30b5286f077_0_6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98" name="Google Shape;698;g30b5286f077_0_6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99" name="Google Shape;699;g30b5286f077_0_60"/>
          <p:cNvSpPr txBox="1"/>
          <p:nvPr/>
        </p:nvSpPr>
        <p:spPr>
          <a:xfrm>
            <a:off x="62925" y="1188975"/>
            <a:ext cx="2254800" cy="10860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1900">
                <a:solidFill>
                  <a:srgbClr val="004993"/>
                </a:solidFill>
                <a:latin typeface="Open Sans"/>
                <a:ea typeface="Open Sans"/>
                <a:cs typeface="Open Sans"/>
                <a:sym typeface="Open Sans"/>
              </a:rPr>
              <a:t>Avantages de l'Éducation Ouverte</a:t>
            </a:r>
            <a:r>
              <a:rPr b="1" i="0" lang="en" sz="1900" u="none" cap="none" strike="noStrike">
                <a:solidFill>
                  <a:srgbClr val="004993"/>
                </a:solidFill>
                <a:latin typeface="Open Sans"/>
                <a:ea typeface="Open Sans"/>
                <a:cs typeface="Open Sans"/>
                <a:sym typeface="Open Sans"/>
              </a:rPr>
              <a:t> pour les </a:t>
            </a:r>
            <a:r>
              <a:rPr b="1" i="0" lang="en" sz="1900" u="none" cap="none" strike="noStrike">
                <a:solidFill>
                  <a:srgbClr val="FFDE59"/>
                </a:solidFill>
                <a:latin typeface="Open Sans"/>
                <a:ea typeface="Open Sans"/>
                <a:cs typeface="Open Sans"/>
                <a:sym typeface="Open Sans"/>
              </a:rPr>
              <a:t>bib</a:t>
            </a:r>
            <a:r>
              <a:rPr b="1" lang="en" sz="1900">
                <a:solidFill>
                  <a:srgbClr val="FFDE59"/>
                </a:solidFill>
                <a:latin typeface="Open Sans"/>
                <a:ea typeface="Open Sans"/>
                <a:cs typeface="Open Sans"/>
                <a:sym typeface="Open Sans"/>
              </a:rPr>
              <a:t>liothécaires</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3"/>
          <p:cNvSpPr txBox="1"/>
          <p:nvPr/>
        </p:nvSpPr>
        <p:spPr>
          <a:xfrm>
            <a:off x="3247925" y="939775"/>
            <a:ext cx="41886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Que pouvez-vous</a:t>
            </a:r>
            <a:r>
              <a:rPr b="1" lang="en" sz="3700">
                <a:solidFill>
                  <a:srgbClr val="004993"/>
                </a:solidFill>
                <a:latin typeface="Open Sans"/>
                <a:ea typeface="Open Sans"/>
                <a:cs typeface="Open Sans"/>
                <a:sym typeface="Open Sans"/>
              </a:rPr>
              <a:t> </a:t>
            </a:r>
            <a:r>
              <a:rPr b="1" i="0" lang="en" sz="3700" u="none" cap="none" strike="noStrike">
                <a:solidFill>
                  <a:srgbClr val="004993"/>
                </a:solidFill>
                <a:latin typeface="Open Sans"/>
                <a:ea typeface="Open Sans"/>
                <a:cs typeface="Open Sans"/>
                <a:sym typeface="Open Sans"/>
              </a:rPr>
              <a:t>faire avec des REL ?</a:t>
            </a:r>
            <a:endParaRPr b="0" i="0" sz="1400" u="none" cap="none" strike="noStrike">
              <a:solidFill>
                <a:srgbClr val="000000"/>
              </a:solidFill>
              <a:latin typeface="Arial"/>
              <a:ea typeface="Arial"/>
              <a:cs typeface="Arial"/>
              <a:sym typeface="Arial"/>
            </a:endParaRPr>
          </a:p>
        </p:txBody>
      </p:sp>
      <p:sp>
        <p:nvSpPr>
          <p:cNvPr id="110" name="Google Shape;110;p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11" name="Google Shape;111;p3"/>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12" name="Google Shape;112;p3"/>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13" name="Google Shape;113;p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14" name="Google Shape;114;p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03" name="Shape 703"/>
        <p:cNvGrpSpPr/>
        <p:nvPr/>
      </p:nvGrpSpPr>
      <p:grpSpPr>
        <a:xfrm>
          <a:off x="0" y="0"/>
          <a:ext cx="0" cy="0"/>
          <a:chOff x="0" y="0"/>
          <a:chExt cx="0" cy="0"/>
        </a:xfrm>
      </p:grpSpPr>
      <p:sp>
        <p:nvSpPr>
          <p:cNvPr id="704" name="Google Shape;704;g30b5286f077_0_7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5" name="Google Shape;705;g30b5286f077_0_7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6" name="Google Shape;706;g30b5286f077_0_70"/>
          <p:cNvSpPr txBox="1"/>
          <p:nvPr/>
        </p:nvSpPr>
        <p:spPr>
          <a:xfrm>
            <a:off x="2675454" y="902812"/>
            <a:ext cx="4645200" cy="1689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Augmenter l’impact et le rayonnement</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Contribuer à étendre la portée et l'impact des bibliothécaires au-delà de leur propre institution.</a:t>
            </a:r>
            <a:endParaRPr b="0" i="0" sz="2000" u="none" cap="none" strike="noStrike">
              <a:solidFill>
                <a:srgbClr val="B9E9F6"/>
              </a:solidFill>
              <a:latin typeface="Arial"/>
              <a:ea typeface="Arial"/>
              <a:cs typeface="Arial"/>
              <a:sym typeface="Arial"/>
            </a:endParaRPr>
          </a:p>
        </p:txBody>
      </p:sp>
      <p:sp>
        <p:nvSpPr>
          <p:cNvPr id="707" name="Google Shape;707;g30b5286f077_0_7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08" name="Google Shape;708;g30b5286f077_0_7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09" name="Google Shape;709;g30b5286f077_0_7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10" name="Google Shape;710;g30b5286f077_0_70"/>
          <p:cNvSpPr txBox="1"/>
          <p:nvPr/>
        </p:nvSpPr>
        <p:spPr>
          <a:xfrm>
            <a:off x="62925" y="1188975"/>
            <a:ext cx="2254800" cy="10860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1900">
                <a:solidFill>
                  <a:srgbClr val="004993"/>
                </a:solidFill>
                <a:latin typeface="Open Sans"/>
                <a:ea typeface="Open Sans"/>
                <a:cs typeface="Open Sans"/>
                <a:sym typeface="Open Sans"/>
              </a:rPr>
              <a:t>Avantages de l'Éducation Ouverte</a:t>
            </a:r>
            <a:r>
              <a:rPr b="1" i="0" lang="en" sz="1900" u="none" cap="none" strike="noStrike">
                <a:solidFill>
                  <a:srgbClr val="004993"/>
                </a:solidFill>
                <a:latin typeface="Open Sans"/>
                <a:ea typeface="Open Sans"/>
                <a:cs typeface="Open Sans"/>
                <a:sym typeface="Open Sans"/>
              </a:rPr>
              <a:t> pour les </a:t>
            </a:r>
            <a:r>
              <a:rPr b="1" i="0" lang="en" sz="1900" u="none" cap="none" strike="noStrike">
                <a:solidFill>
                  <a:srgbClr val="FFDE59"/>
                </a:solidFill>
                <a:latin typeface="Open Sans"/>
                <a:ea typeface="Open Sans"/>
                <a:cs typeface="Open Sans"/>
                <a:sym typeface="Open Sans"/>
              </a:rPr>
              <a:t>bib</a:t>
            </a:r>
            <a:r>
              <a:rPr b="1" lang="en" sz="1900">
                <a:solidFill>
                  <a:srgbClr val="FFDE59"/>
                </a:solidFill>
                <a:latin typeface="Open Sans"/>
                <a:ea typeface="Open Sans"/>
                <a:cs typeface="Open Sans"/>
                <a:sym typeface="Open Sans"/>
              </a:rPr>
              <a:t>liothécaires</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14" name="Shape 714"/>
        <p:cNvGrpSpPr/>
        <p:nvPr/>
      </p:nvGrpSpPr>
      <p:grpSpPr>
        <a:xfrm>
          <a:off x="0" y="0"/>
          <a:ext cx="0" cy="0"/>
          <a:chOff x="0" y="0"/>
          <a:chExt cx="0" cy="0"/>
        </a:xfrm>
      </p:grpSpPr>
      <p:sp>
        <p:nvSpPr>
          <p:cNvPr id="715" name="Google Shape;715;g30b5286f077_0_8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6" name="Google Shape;716;g30b5286f077_0_8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7" name="Google Shape;717;g30b5286f077_0_80"/>
          <p:cNvSpPr txBox="1"/>
          <p:nvPr/>
        </p:nvSpPr>
        <p:spPr>
          <a:xfrm>
            <a:off x="2657354" y="1056862"/>
            <a:ext cx="4645200" cy="1381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Participer à la réalisation des ODD</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Contribuer de manière plus concrète et mesurable à la réalisation des ODD.</a:t>
            </a:r>
            <a:endParaRPr b="0" i="0" sz="2000" u="none" cap="none" strike="noStrike">
              <a:solidFill>
                <a:srgbClr val="B9E9F6"/>
              </a:solidFill>
              <a:latin typeface="Arial"/>
              <a:ea typeface="Arial"/>
              <a:cs typeface="Arial"/>
              <a:sym typeface="Arial"/>
            </a:endParaRPr>
          </a:p>
        </p:txBody>
      </p:sp>
      <p:sp>
        <p:nvSpPr>
          <p:cNvPr id="718" name="Google Shape;718;g30b5286f077_0_8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19" name="Google Shape;719;g30b5286f077_0_8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20" name="Google Shape;720;g30b5286f077_0_8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21" name="Google Shape;721;g30b5286f077_0_80"/>
          <p:cNvSpPr txBox="1"/>
          <p:nvPr/>
        </p:nvSpPr>
        <p:spPr>
          <a:xfrm>
            <a:off x="62925" y="1188975"/>
            <a:ext cx="2254800" cy="10860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1900">
                <a:solidFill>
                  <a:srgbClr val="004993"/>
                </a:solidFill>
                <a:latin typeface="Open Sans"/>
                <a:ea typeface="Open Sans"/>
                <a:cs typeface="Open Sans"/>
                <a:sym typeface="Open Sans"/>
              </a:rPr>
              <a:t>Avantages de l'Éducation Ouverte</a:t>
            </a:r>
            <a:r>
              <a:rPr b="1" i="0" lang="en" sz="1900" u="none" cap="none" strike="noStrike">
                <a:solidFill>
                  <a:srgbClr val="004993"/>
                </a:solidFill>
                <a:latin typeface="Open Sans"/>
                <a:ea typeface="Open Sans"/>
                <a:cs typeface="Open Sans"/>
                <a:sym typeface="Open Sans"/>
              </a:rPr>
              <a:t> pour les </a:t>
            </a:r>
            <a:r>
              <a:rPr b="1" i="0" lang="en" sz="1900" u="none" cap="none" strike="noStrike">
                <a:solidFill>
                  <a:srgbClr val="FFDE59"/>
                </a:solidFill>
                <a:latin typeface="Open Sans"/>
                <a:ea typeface="Open Sans"/>
                <a:cs typeface="Open Sans"/>
                <a:sym typeface="Open Sans"/>
              </a:rPr>
              <a:t>bib</a:t>
            </a:r>
            <a:r>
              <a:rPr b="1" lang="en" sz="1900">
                <a:solidFill>
                  <a:srgbClr val="FFDE59"/>
                </a:solidFill>
                <a:latin typeface="Open Sans"/>
                <a:ea typeface="Open Sans"/>
                <a:cs typeface="Open Sans"/>
                <a:sym typeface="Open Sans"/>
              </a:rPr>
              <a:t>liothécaires</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25" name="Shape 725"/>
        <p:cNvGrpSpPr/>
        <p:nvPr/>
      </p:nvGrpSpPr>
      <p:grpSpPr>
        <a:xfrm>
          <a:off x="0" y="0"/>
          <a:ext cx="0" cy="0"/>
          <a:chOff x="0" y="0"/>
          <a:chExt cx="0" cy="0"/>
        </a:xfrm>
      </p:grpSpPr>
      <p:sp>
        <p:nvSpPr>
          <p:cNvPr id="726" name="Google Shape;726;g30b5286f077_0_9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7" name="Google Shape;727;g30b5286f077_0_9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8" name="Google Shape;728;g30b5286f077_0_90"/>
          <p:cNvSpPr txBox="1"/>
          <p:nvPr/>
        </p:nvSpPr>
        <p:spPr>
          <a:xfrm>
            <a:off x="2643329" y="193762"/>
            <a:ext cx="4645200" cy="3228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Être en accord avec les principes de l’EDI</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Les bibliothécaires utilisent </a:t>
            </a:r>
            <a:r>
              <a:rPr lang="en" sz="2000">
                <a:solidFill>
                  <a:srgbClr val="B9E9F6"/>
                </a:solidFill>
                <a:latin typeface="Open Sans"/>
                <a:ea typeface="Open Sans"/>
                <a:cs typeface="Open Sans"/>
                <a:sym typeface="Open Sans"/>
              </a:rPr>
              <a:t>l'Éducation</a:t>
            </a:r>
            <a:r>
              <a:rPr lang="en" sz="2000">
                <a:solidFill>
                  <a:srgbClr val="B9E9F6"/>
                </a:solidFill>
                <a:latin typeface="Open Sans"/>
                <a:ea typeface="Open Sans"/>
                <a:cs typeface="Open Sans"/>
                <a:sym typeface="Open Sans"/>
              </a:rPr>
              <a:t> Ouverte de manière stratégique pour faire progresser les objectifs d'équité, de diversité et d'inclusion, en veillant à ce que les environnements d'apprentissage soient accessibles et inclusifs pour tous.</a:t>
            </a:r>
            <a:endParaRPr b="0" i="0" sz="2000" u="none" cap="none" strike="noStrike">
              <a:solidFill>
                <a:srgbClr val="B9E9F6"/>
              </a:solidFill>
              <a:latin typeface="Arial"/>
              <a:ea typeface="Arial"/>
              <a:cs typeface="Arial"/>
              <a:sym typeface="Arial"/>
            </a:endParaRPr>
          </a:p>
        </p:txBody>
      </p:sp>
      <p:sp>
        <p:nvSpPr>
          <p:cNvPr id="729" name="Google Shape;729;g30b5286f077_0_9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30" name="Google Shape;730;g30b5286f077_0_9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31" name="Google Shape;731;g30b5286f077_0_9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32" name="Google Shape;732;g30b5286f077_0_90"/>
          <p:cNvSpPr txBox="1"/>
          <p:nvPr/>
        </p:nvSpPr>
        <p:spPr>
          <a:xfrm>
            <a:off x="62925" y="1188975"/>
            <a:ext cx="2254800" cy="10860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1900">
                <a:solidFill>
                  <a:srgbClr val="004993"/>
                </a:solidFill>
                <a:latin typeface="Open Sans"/>
                <a:ea typeface="Open Sans"/>
                <a:cs typeface="Open Sans"/>
                <a:sym typeface="Open Sans"/>
              </a:rPr>
              <a:t>Avantages de l'Éducation Ouverte</a:t>
            </a:r>
            <a:r>
              <a:rPr b="1" i="0" lang="en" sz="1900" u="none" cap="none" strike="noStrike">
                <a:solidFill>
                  <a:srgbClr val="004993"/>
                </a:solidFill>
                <a:latin typeface="Open Sans"/>
                <a:ea typeface="Open Sans"/>
                <a:cs typeface="Open Sans"/>
                <a:sym typeface="Open Sans"/>
              </a:rPr>
              <a:t> pour les </a:t>
            </a:r>
            <a:r>
              <a:rPr b="1" i="0" lang="en" sz="1900" u="none" cap="none" strike="noStrike">
                <a:solidFill>
                  <a:srgbClr val="FFDE59"/>
                </a:solidFill>
                <a:latin typeface="Open Sans"/>
                <a:ea typeface="Open Sans"/>
                <a:cs typeface="Open Sans"/>
                <a:sym typeface="Open Sans"/>
              </a:rPr>
              <a:t>bib</a:t>
            </a:r>
            <a:r>
              <a:rPr b="1" lang="en" sz="1900">
                <a:solidFill>
                  <a:srgbClr val="FFDE59"/>
                </a:solidFill>
                <a:latin typeface="Open Sans"/>
                <a:ea typeface="Open Sans"/>
                <a:cs typeface="Open Sans"/>
                <a:sym typeface="Open Sans"/>
              </a:rPr>
              <a:t>liothécaires</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36" name="Shape 736"/>
        <p:cNvGrpSpPr/>
        <p:nvPr/>
      </p:nvGrpSpPr>
      <p:grpSpPr>
        <a:xfrm>
          <a:off x="0" y="0"/>
          <a:ext cx="0" cy="0"/>
          <a:chOff x="0" y="0"/>
          <a:chExt cx="0" cy="0"/>
        </a:xfrm>
      </p:grpSpPr>
      <p:sp>
        <p:nvSpPr>
          <p:cNvPr id="737" name="Google Shape;737;g30b5286f077_0_10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8" name="Google Shape;738;g30b5286f077_0_10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9" name="Google Shape;739;g30b5286f077_0_100"/>
          <p:cNvSpPr txBox="1"/>
          <p:nvPr/>
        </p:nvSpPr>
        <p:spPr>
          <a:xfrm>
            <a:off x="2679529" y="638762"/>
            <a:ext cx="4645200" cy="2613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lang="en" sz="2000">
                <a:solidFill>
                  <a:srgbClr val="B9E9F6"/>
                </a:solidFill>
                <a:latin typeface="Open Sans"/>
                <a:ea typeface="Open Sans"/>
                <a:cs typeface="Open Sans"/>
                <a:sym typeface="Open Sans"/>
              </a:rPr>
              <a:t>Soutenir les collègues et être soutenu par eux</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2000">
                <a:solidFill>
                  <a:srgbClr val="B9E9F6"/>
                </a:solidFill>
                <a:latin typeface="Open Sans"/>
                <a:ea typeface="Open Sans"/>
                <a:cs typeface="Open Sans"/>
                <a:sym typeface="Open Sans"/>
              </a:rPr>
              <a:t>Les bibliothécaires cultivent l'apprentissage tout au long de la vie en offrant diverses possibilités de formation et en encourageant le soutien par les pairs au sein de leurs communautés.</a:t>
            </a:r>
            <a:endParaRPr b="0" i="0" sz="2000" u="none" cap="none" strike="noStrike">
              <a:solidFill>
                <a:srgbClr val="B9E9F6"/>
              </a:solidFill>
              <a:latin typeface="Arial"/>
              <a:ea typeface="Arial"/>
              <a:cs typeface="Arial"/>
              <a:sym typeface="Arial"/>
            </a:endParaRPr>
          </a:p>
        </p:txBody>
      </p:sp>
      <p:sp>
        <p:nvSpPr>
          <p:cNvPr id="740" name="Google Shape;740;g30b5286f077_0_10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41" name="Google Shape;741;g30b5286f077_0_10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42" name="Google Shape;742;g30b5286f077_0_10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43" name="Google Shape;743;g30b5286f077_0_100"/>
          <p:cNvSpPr txBox="1"/>
          <p:nvPr/>
        </p:nvSpPr>
        <p:spPr>
          <a:xfrm>
            <a:off x="220625" y="1239225"/>
            <a:ext cx="2254800" cy="10860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lang="en" sz="1900">
                <a:solidFill>
                  <a:srgbClr val="004993"/>
                </a:solidFill>
                <a:latin typeface="Open Sans"/>
                <a:ea typeface="Open Sans"/>
                <a:cs typeface="Open Sans"/>
                <a:sym typeface="Open Sans"/>
              </a:rPr>
              <a:t>Avantages de l'Éducation Ouverte</a:t>
            </a:r>
            <a:r>
              <a:rPr b="1" i="0" lang="en" sz="1900" u="none" cap="none" strike="noStrike">
                <a:solidFill>
                  <a:srgbClr val="004993"/>
                </a:solidFill>
                <a:latin typeface="Open Sans"/>
                <a:ea typeface="Open Sans"/>
                <a:cs typeface="Open Sans"/>
                <a:sym typeface="Open Sans"/>
              </a:rPr>
              <a:t> pour les </a:t>
            </a:r>
            <a:r>
              <a:rPr b="1" i="0" lang="en" sz="1900" u="none" cap="none" strike="noStrike">
                <a:solidFill>
                  <a:srgbClr val="FFDE59"/>
                </a:solidFill>
                <a:latin typeface="Open Sans"/>
                <a:ea typeface="Open Sans"/>
                <a:cs typeface="Open Sans"/>
                <a:sym typeface="Open Sans"/>
              </a:rPr>
              <a:t>bib</a:t>
            </a:r>
            <a:r>
              <a:rPr b="1" lang="en" sz="1900">
                <a:solidFill>
                  <a:srgbClr val="FFDE59"/>
                </a:solidFill>
                <a:latin typeface="Open Sans"/>
                <a:ea typeface="Open Sans"/>
                <a:cs typeface="Open Sans"/>
                <a:sym typeface="Open Sans"/>
              </a:rPr>
              <a:t>liothécaires</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47" name="Shape 747"/>
        <p:cNvGrpSpPr/>
        <p:nvPr/>
      </p:nvGrpSpPr>
      <p:grpSpPr>
        <a:xfrm>
          <a:off x="0" y="0"/>
          <a:ext cx="0" cy="0"/>
          <a:chOff x="0" y="0"/>
          <a:chExt cx="0" cy="0"/>
        </a:xfrm>
      </p:grpSpPr>
      <p:sp>
        <p:nvSpPr>
          <p:cNvPr id="748" name="Google Shape;748;g112018a5442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49" name="Google Shape;749;g112018a5442_0_0"/>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750" name="Google Shape;750;g112018a5442_0_0"/>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751" name="Google Shape;751;g112018a5442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52" name="Google Shape;752;g112018a5442_0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pic>
        <p:nvPicPr>
          <p:cNvPr id="753" name="Google Shape;753;g112018a5442_0_0"/>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754" name="Google Shape;754;g112018a5442_0_0"/>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
        <p:nvSpPr>
          <p:cNvPr id="755" name="Google Shape;755;g112018a5442_0_0"/>
          <p:cNvSpPr txBox="1"/>
          <p:nvPr/>
        </p:nvSpPr>
        <p:spPr>
          <a:xfrm>
            <a:off x="1009775" y="2076700"/>
            <a:ext cx="6026700" cy="12084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rgbClr val="000000"/>
              </a:buClr>
              <a:buSzPts val="1100"/>
              <a:buFont typeface="Arial"/>
              <a:buNone/>
            </a:pPr>
            <a:r>
              <a:rPr b="0" i="0" lang="en" sz="800" u="none" cap="none" strike="noStrike">
                <a:solidFill>
                  <a:srgbClr val="000000"/>
                </a:solidFill>
                <a:latin typeface="Open Sans"/>
                <a:ea typeface="Open Sans"/>
                <a:cs typeface="Open Sans"/>
                <a:sym typeface="Open Sans"/>
              </a:rPr>
              <a:t>“French_</a:t>
            </a:r>
            <a:r>
              <a:rPr b="0" i="0" lang="en" sz="800" u="none" cap="none" strike="noStrike">
                <a:solidFill>
                  <a:schemeClr val="dk1"/>
                </a:solidFill>
                <a:latin typeface="Open Sans"/>
                <a:ea typeface="Open Sans"/>
                <a:cs typeface="Open Sans"/>
                <a:sym typeface="Open Sans"/>
              </a:rPr>
              <a:t>OE Benefits - ENOEL Toolkit</a:t>
            </a:r>
            <a:r>
              <a:rPr b="0" i="0" lang="en" sz="800" u="none" cap="none" strike="noStrike">
                <a:solidFill>
                  <a:srgbClr val="000000"/>
                </a:solidFill>
                <a:latin typeface="Open Sans"/>
                <a:ea typeface="Open Sans"/>
                <a:cs typeface="Open Sans"/>
                <a:sym typeface="Open Sans"/>
              </a:rPr>
              <a:t>” is an adaptation of “An ENOEL Toolkit” (version 4) published as of </a:t>
            </a:r>
            <a:r>
              <a:rPr lang="en" sz="800">
                <a:latin typeface="Open Sans"/>
                <a:ea typeface="Open Sans"/>
                <a:cs typeface="Open Sans"/>
                <a:sym typeface="Open Sans"/>
              </a:rPr>
              <a:t>September 2024</a:t>
            </a:r>
            <a:r>
              <a:rPr b="0" i="0" lang="en" sz="800" u="none" cap="none" strike="noStrike">
                <a:solidFill>
                  <a:srgbClr val="000000"/>
                </a:solidFill>
                <a:latin typeface="Open Sans"/>
                <a:ea typeface="Open Sans"/>
                <a:cs typeface="Open Sans"/>
                <a:sym typeface="Open Sans"/>
              </a:rPr>
              <a:t> </a:t>
            </a:r>
            <a:r>
              <a:rPr b="0" i="0" lang="en" sz="800" u="sng" cap="none" strike="noStrike">
                <a:solidFill>
                  <a:schemeClr val="hlink"/>
                </a:solidFill>
                <a:latin typeface="Open Sans"/>
                <a:ea typeface="Open Sans"/>
                <a:cs typeface="Open Sans"/>
                <a:sym typeface="Open Sans"/>
                <a:hlinkClick r:id="rId7"/>
              </a:rPr>
              <a:t>here</a:t>
            </a:r>
            <a:r>
              <a:rPr b="0" i="0" lang="en" sz="800" u="none" cap="none" strike="noStrike">
                <a:solidFill>
                  <a:srgbClr val="000000"/>
                </a:solidFill>
                <a:latin typeface="Open Sans"/>
                <a:ea typeface="Open Sans"/>
                <a:cs typeface="Open Sans"/>
                <a:sym typeface="Open Sans"/>
              </a:rPr>
              <a:t> (the “Original Work”), licensed by</a:t>
            </a:r>
            <a:r>
              <a:rPr b="0" i="0" lang="en" sz="8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b="0" i="0" lang="en" sz="8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en" sz="800" u="none" cap="none" strike="noStrike">
                <a:solidFill>
                  <a:srgbClr val="000000"/>
                </a:solidFill>
                <a:latin typeface="Open Sans"/>
                <a:ea typeface="Open Sans"/>
                <a:cs typeface="Open Sans"/>
                <a:sym typeface="Open Sans"/>
              </a:rPr>
              <a:t> (curated by </a:t>
            </a:r>
            <a:r>
              <a:rPr b="0" i="0" lang="en" sz="8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b="0" i="0" lang="en" sz="800" u="none" cap="none" strike="noStrike">
                <a:solidFill>
                  <a:srgbClr val="333333"/>
                </a:solidFill>
                <a:latin typeface="Open Sans"/>
                <a:ea typeface="Open Sans"/>
                <a:cs typeface="Open Sans"/>
                <a:sym typeface="Open Sans"/>
              </a:rPr>
              <a:t>) </a:t>
            </a:r>
            <a:r>
              <a:rPr b="0" i="0" lang="en" sz="800" u="none" cap="none" strike="noStrike">
                <a:solidFill>
                  <a:srgbClr val="000000"/>
                </a:solidFill>
                <a:latin typeface="Open Sans"/>
                <a:ea typeface="Open Sans"/>
                <a:cs typeface="Open Sans"/>
                <a:sym typeface="Open Sans"/>
              </a:rPr>
              <a:t>under a </a:t>
            </a:r>
            <a:r>
              <a:rPr b="0" i="0" lang="en" sz="8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b="0" i="0" lang="en" sz="800" u="none" cap="none" strike="noStrike">
                <a:solidFill>
                  <a:srgbClr val="000000"/>
                </a:solidFill>
                <a:latin typeface="Open Sans"/>
                <a:ea typeface="Open Sans"/>
                <a:cs typeface="Open Sans"/>
                <a:sym typeface="Open Sans"/>
              </a:rPr>
              <a:t>. This adaptation is made and published by SPARC EUROPE (the “Adapter”) under a </a:t>
            </a:r>
            <a:r>
              <a:rPr b="0" i="0" lang="en" sz="8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en" sz="800" u="none" cap="none" strike="noStrike">
                <a:solidFill>
                  <a:srgbClr val="000000"/>
                </a:solidFill>
                <a:latin typeface="Open Sans"/>
                <a:ea typeface="Open Sans"/>
                <a:cs typeface="Open Sans"/>
                <a:sym typeface="Open Sans"/>
              </a:rPr>
              <a:t>. The Adapter modified the Original Work in the following respects: translated the materials from English to French.”</a:t>
            </a:r>
            <a:endParaRPr b="0" i="0" sz="8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800"/>
              </a:spcAft>
              <a:buClr>
                <a:srgbClr val="000000"/>
              </a:buClr>
              <a:buSzPts val="1100"/>
              <a:buFont typeface="Arial"/>
              <a:buNone/>
            </a:pPr>
            <a:r>
              <a:rPr b="0" i="0" lang="en" sz="800" u="none" cap="none" strike="noStrike">
                <a:solidFill>
                  <a:srgbClr val="000000"/>
                </a:solidFill>
                <a:latin typeface="Open Sans"/>
                <a:ea typeface="Open Sans"/>
                <a:cs typeface="Open Sans"/>
                <a:sym typeface="Open Sans"/>
              </a:rPr>
              <a:t>Special thanks to </a:t>
            </a:r>
            <a:r>
              <a:rPr lang="en" sz="800">
                <a:solidFill>
                  <a:schemeClr val="dk1"/>
                </a:solidFill>
                <a:latin typeface="Open Sans"/>
                <a:ea typeface="Open Sans"/>
                <a:cs typeface="Open Sans"/>
                <a:sym typeface="Open Sans"/>
              </a:rPr>
              <a:t>Marion Brunetti, Emile Leromain,</a:t>
            </a:r>
            <a:r>
              <a:rPr b="0" i="0" lang="en" sz="800" u="none" cap="none" strike="noStrike">
                <a:solidFill>
                  <a:srgbClr val="000000"/>
                </a:solidFill>
                <a:latin typeface="Open Sans"/>
                <a:ea typeface="Open Sans"/>
                <a:cs typeface="Open Sans"/>
                <a:sym typeface="Open Sans"/>
              </a:rPr>
              <a:t> Vincent De Lavenne and Cecile Swiatek for the French translation.</a:t>
            </a:r>
            <a:endParaRPr b="0" i="0" sz="800" u="none" cap="none" strike="noStrike">
              <a:solidFill>
                <a:srgbClr val="000000"/>
              </a:solidFill>
              <a:latin typeface="Open Sans"/>
              <a:ea typeface="Open Sans"/>
              <a:cs typeface="Open Sans"/>
              <a:sym typeface="Open Sans"/>
            </a:endParaRPr>
          </a:p>
        </p:txBody>
      </p:sp>
      <p:sp>
        <p:nvSpPr>
          <p:cNvPr id="756" name="Google Shape;756;g112018a5442_0_0"/>
          <p:cNvSpPr txBox="1"/>
          <p:nvPr/>
        </p:nvSpPr>
        <p:spPr>
          <a:xfrm>
            <a:off x="3484880" y="340450"/>
            <a:ext cx="3606900" cy="1812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600"/>
              <a:buFont typeface="Arial"/>
              <a:buNone/>
            </a:pPr>
            <a:r>
              <a:rPr b="1" i="0" lang="en" sz="3600" u="none" cap="none" strike="noStrike">
                <a:solidFill>
                  <a:srgbClr val="004993"/>
                </a:solidFill>
                <a:latin typeface="Open Sans"/>
                <a:ea typeface="Open Sans"/>
                <a:cs typeface="Open Sans"/>
                <a:sym typeface="Open Sans"/>
              </a:rPr>
              <a:t>UNE BOITE A OUTILS D’ENOEL</a:t>
            </a:r>
            <a:endParaRPr b="1" i="0" sz="3600" u="none" cap="none" strike="noStrike">
              <a:solidFill>
                <a:srgbClr val="004993"/>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4"/>
          <p:cNvSpPr txBox="1"/>
          <p:nvPr/>
        </p:nvSpPr>
        <p:spPr>
          <a:xfrm>
            <a:off x="3058651" y="1168384"/>
            <a:ext cx="41826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Les REL doivent être accessibles</a:t>
            </a:r>
            <a:endParaRPr b="0" i="0" sz="1400" u="none" cap="none" strike="noStrike">
              <a:solidFill>
                <a:srgbClr val="000000"/>
              </a:solidFill>
              <a:latin typeface="Arial"/>
              <a:ea typeface="Arial"/>
              <a:cs typeface="Arial"/>
              <a:sym typeface="Arial"/>
            </a:endParaRPr>
          </a:p>
        </p:txBody>
      </p:sp>
      <p:sp>
        <p:nvSpPr>
          <p:cNvPr id="120" name="Google Shape;120;p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21" name="Google Shape;121;p4"/>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22" name="Google Shape;122;p4"/>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23" name="Google Shape;123;p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24" name="Google Shape;124;p4"/>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5"/>
          <p:cNvSpPr txBox="1"/>
          <p:nvPr/>
        </p:nvSpPr>
        <p:spPr>
          <a:xfrm>
            <a:off x="3032760" y="1168384"/>
            <a:ext cx="42903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Les REL doivent être réutilisables</a:t>
            </a:r>
            <a:endParaRPr b="0" i="0" sz="1400" u="none" cap="none" strike="noStrike">
              <a:solidFill>
                <a:srgbClr val="000000"/>
              </a:solidFill>
              <a:latin typeface="Arial"/>
              <a:ea typeface="Arial"/>
              <a:cs typeface="Arial"/>
              <a:sym typeface="Arial"/>
            </a:endParaRPr>
          </a:p>
        </p:txBody>
      </p:sp>
      <p:sp>
        <p:nvSpPr>
          <p:cNvPr id="130" name="Google Shape;130;p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31" name="Google Shape;131;p5"/>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32" name="Google Shape;132;p5"/>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33" name="Google Shape;133;p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34" name="Google Shape;134;p5"/>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6"/>
          <p:cNvSpPr txBox="1"/>
          <p:nvPr/>
        </p:nvSpPr>
        <p:spPr>
          <a:xfrm>
            <a:off x="1944775" y="472025"/>
            <a:ext cx="5347500" cy="550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600"/>
              <a:buFont typeface="Arial"/>
              <a:buNone/>
            </a:pPr>
            <a:r>
              <a:rPr b="1" i="0" lang="en" sz="2600" u="none" cap="none" strike="noStrike">
                <a:solidFill>
                  <a:srgbClr val="004993"/>
                </a:solidFill>
                <a:latin typeface="Open Sans"/>
                <a:ea typeface="Open Sans"/>
                <a:cs typeface="Open Sans"/>
                <a:sym typeface="Open Sans"/>
              </a:rPr>
              <a:t>Qu'est ce qu'une licence libre ?</a:t>
            </a:r>
            <a:endParaRPr b="0" i="0" sz="1400" u="none" cap="none" strike="noStrike">
              <a:solidFill>
                <a:srgbClr val="000000"/>
              </a:solidFill>
              <a:latin typeface="Arial"/>
              <a:ea typeface="Arial"/>
              <a:cs typeface="Arial"/>
              <a:sym typeface="Arial"/>
            </a:endParaRPr>
          </a:p>
        </p:txBody>
      </p:sp>
      <p:sp>
        <p:nvSpPr>
          <p:cNvPr id="140" name="Google Shape;140;p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41" name="Google Shape;141;p6"/>
          <p:cNvSpPr txBox="1"/>
          <p:nvPr/>
        </p:nvSpPr>
        <p:spPr>
          <a:xfrm>
            <a:off x="1944775" y="1365513"/>
            <a:ext cx="5106600" cy="1381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004993"/>
                </a:solidFill>
                <a:latin typeface="Open Sans"/>
                <a:ea typeface="Open Sans"/>
                <a:cs typeface="Open Sans"/>
                <a:sym typeface="Open Sans"/>
              </a:rPr>
              <a:t>« Une licence ouverte est une licence qui respecte les droits de propriété intellectuelle de son titulaire et accorde au public des autorisations de consulter, de réutiliser, d’utiliser à d’autres fins, d’adapter et de redistribuer les matériels éducatifs »</a:t>
            </a:r>
            <a:endParaRPr b="0" i="0" sz="1400" u="none" cap="none" strike="noStrike">
              <a:solidFill>
                <a:srgbClr val="000000"/>
              </a:solidFill>
              <a:latin typeface="Arial"/>
              <a:ea typeface="Arial"/>
              <a:cs typeface="Arial"/>
              <a:sym typeface="Arial"/>
            </a:endParaRPr>
          </a:p>
        </p:txBody>
      </p:sp>
      <p:pic>
        <p:nvPicPr>
          <p:cNvPr id="142" name="Google Shape;142;p6"/>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43" name="Google Shape;143;p6"/>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44" name="Google Shape;144;p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45" name="Google Shape;145;p6"/>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46" name="Google Shape;146;p6"/>
          <p:cNvSpPr txBox="1"/>
          <p:nvPr/>
        </p:nvSpPr>
        <p:spPr>
          <a:xfrm>
            <a:off x="1944775" y="2979675"/>
            <a:ext cx="5603100" cy="507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000" u="none" cap="none" strike="noStrike">
                <a:solidFill>
                  <a:srgbClr val="45BEDF"/>
                </a:solidFill>
                <a:latin typeface="Open Sans"/>
                <a:ea typeface="Open Sans"/>
                <a:cs typeface="Open Sans"/>
                <a:sym typeface="Open Sans"/>
              </a:rPr>
              <a:t>D’après la recommandation de l’UNESCO sur les</a:t>
            </a:r>
            <a:r>
              <a:rPr b="0" i="0" lang="en" sz="1000" u="none" cap="none" strike="noStrike">
                <a:solidFill>
                  <a:srgbClr val="000000"/>
                </a:solidFill>
                <a:latin typeface="Arial"/>
                <a:ea typeface="Arial"/>
                <a:cs typeface="Arial"/>
                <a:sym typeface="Arial"/>
              </a:rPr>
              <a:t> </a:t>
            </a:r>
            <a:r>
              <a:rPr b="1" i="0" lang="en" sz="1000" u="none" cap="none" strike="noStrike">
                <a:solidFill>
                  <a:srgbClr val="45BEDF"/>
                </a:solidFill>
                <a:latin typeface="Open Sans"/>
                <a:ea typeface="Open Sans"/>
                <a:cs typeface="Open Sans"/>
                <a:sym typeface="Open Sans"/>
              </a:rPr>
              <a:t>Ressources Éducatives Libres (REL) : </a:t>
            </a:r>
            <a:r>
              <a:rPr b="0" i="0" lang="en" sz="1100" u="sng" cap="none" strike="noStrike">
                <a:solidFill>
                  <a:srgbClr val="0097A7"/>
                </a:solidFill>
                <a:latin typeface="Open Sans"/>
                <a:ea typeface="Open Sans"/>
                <a:cs typeface="Open Sans"/>
                <a:sym typeface="Open Sans"/>
                <a:hlinkClick r:id="rId5">
                  <a:extLst>
                    <a:ext uri="{A12FA001-AC4F-418D-AE19-62706E023703}">
                      <ahyp:hlinkClr val="tx"/>
                    </a:ext>
                  </a:extLst>
                </a:hlinkClick>
              </a:rPr>
              <a:t>https://tinyurl.com/openedrecfr</a:t>
            </a:r>
            <a:r>
              <a:rPr b="0" i="0" lang="en" sz="1100" u="none" cap="none" strike="noStrike">
                <a:solidFill>
                  <a:srgbClr val="45BEDF"/>
                </a:solidFill>
                <a:latin typeface="Open Sans"/>
                <a:ea typeface="Open Sans"/>
                <a:cs typeface="Open Sans"/>
                <a:sym typeface="Open Sans"/>
              </a:rPr>
              <a:t> </a:t>
            </a:r>
            <a:endParaRPr b="1" i="0" sz="1000" u="none" cap="none" strike="noStrike">
              <a:solidFill>
                <a:srgbClr val="45BEDF"/>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